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37"/>
  </p:notesMasterIdLst>
  <p:sldIdLst>
    <p:sldId id="256" r:id="rId2"/>
    <p:sldId id="257" r:id="rId3"/>
    <p:sldId id="322" r:id="rId4"/>
    <p:sldId id="328" r:id="rId5"/>
    <p:sldId id="288" r:id="rId6"/>
    <p:sldId id="293" r:id="rId7"/>
    <p:sldId id="323" r:id="rId8"/>
    <p:sldId id="265" r:id="rId9"/>
    <p:sldId id="294" r:id="rId10"/>
    <p:sldId id="292" r:id="rId11"/>
    <p:sldId id="266" r:id="rId12"/>
    <p:sldId id="267" r:id="rId13"/>
    <p:sldId id="312" r:id="rId14"/>
    <p:sldId id="318" r:id="rId15"/>
    <p:sldId id="315" r:id="rId16"/>
    <p:sldId id="324" r:id="rId17"/>
    <p:sldId id="295" r:id="rId18"/>
    <p:sldId id="296" r:id="rId19"/>
    <p:sldId id="297" r:id="rId20"/>
    <p:sldId id="298" r:id="rId21"/>
    <p:sldId id="299" r:id="rId22"/>
    <p:sldId id="300" r:id="rId23"/>
    <p:sldId id="326" r:id="rId24"/>
    <p:sldId id="310" r:id="rId25"/>
    <p:sldId id="311" r:id="rId26"/>
    <p:sldId id="316" r:id="rId27"/>
    <p:sldId id="303" r:id="rId28"/>
    <p:sldId id="325" r:id="rId29"/>
    <p:sldId id="304" r:id="rId30"/>
    <p:sldId id="305" r:id="rId31"/>
    <p:sldId id="321" r:id="rId32"/>
    <p:sldId id="306" r:id="rId33"/>
    <p:sldId id="319" r:id="rId34"/>
    <p:sldId id="286" r:id="rId35"/>
    <p:sldId id="277" r:id="rId36"/>
  </p:sldIdLst>
  <p:sldSz cx="12192000" cy="6858000"/>
  <p:notesSz cx="7104063" cy="102346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75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fld id="{91CE10EA-D799-4BBA-9231-C29C1C2B6BDF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fld id="{CED7F562-EDF1-421A-B02F-EDAFB43886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7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6BDEB-5C5F-4E73-8AED-845DEF6240CC}" type="datetime1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57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B066-2D31-4A91-B160-4E7A7606DAC8}" type="datetime1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7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FB72-32C3-4D83-B606-F8FA83F83F67}" type="datetime1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1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93F1E-467A-4853-9F76-6DCAD7AB8AC5}" type="datetime1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47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5B75-150E-493B-9A11-56A0A6E112AA}" type="datetime1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25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01D2-E94E-4C7F-8F6B-72F7F8F70261}" type="datetime1">
              <a:rPr lang="it-IT" smtClean="0"/>
              <a:t>11/01/2022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371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D7BB-AF97-41CA-AF5F-3B39F1E63410}" type="datetime1">
              <a:rPr lang="it-IT" smtClean="0"/>
              <a:t>11/01/2022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69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7F2E6-11FA-4E29-966D-FB32818C28EF}" type="datetime1">
              <a:rPr lang="it-IT" smtClean="0"/>
              <a:t>11/01/2022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93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E2BC-CFEC-4D01-A8E5-A416C3284798}" type="datetime1">
              <a:rPr lang="it-IT" smtClean="0"/>
              <a:t>11/01/2022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13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EC0A-0EF8-412E-8856-41D63FAE24C9}" type="datetime1">
              <a:rPr lang="it-IT" smtClean="0"/>
              <a:t>11/01/2022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4818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1976-DE9F-4F58-8CC6-0555CC712AB6}" type="datetime1">
              <a:rPr lang="it-IT" smtClean="0"/>
              <a:t>11/01/2022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51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E9CFF95-AD70-4CBF-8009-F72101CE8362}" type="datetime1">
              <a:rPr lang="it-IT" smtClean="0"/>
              <a:t>11/01/2022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46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julianwangnwu.github.io/posts/2019/06/import-neo4j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1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7" Type="http://schemas.openxmlformats.org/officeDocument/2006/relationships/image" Target="../media/image26.pn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7" Type="http://schemas.openxmlformats.org/officeDocument/2006/relationships/image" Target="../media/image43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g"/><Relationship Id="rId5" Type="http://schemas.openxmlformats.org/officeDocument/2006/relationships/image" Target="../media/image45.jpg"/><Relationship Id="rId4" Type="http://schemas.openxmlformats.org/officeDocument/2006/relationships/image" Target="../media/image4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" TargetMode="External"/><Relationship Id="rId2" Type="http://schemas.openxmlformats.org/officeDocument/2006/relationships/hyperlink" Target="https://www.kaggle.com/pepepython/spotify-huge-database-daily-charts-over-3-years?select=Database+to+calculate+popularity.cs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lianwangnwu.github.io/posts/2019/06/import-neo4j/" TargetMode="External"/><Relationship Id="rId5" Type="http://schemas.openxmlformats.org/officeDocument/2006/relationships/hyperlink" Target="https://musicbrainz.org/" TargetMode="External"/><Relationship Id="rId4" Type="http://schemas.openxmlformats.org/officeDocument/2006/relationships/hyperlink" Target="https://www.wikidata.org/wiki/Wikidata:Main_Pag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8781C-C1AF-4EBF-B6C4-0FC7A0A96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8228" y="2035672"/>
            <a:ext cx="5935540" cy="1117779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800" dirty="0"/>
              <a:t>Team Project 2 : </a:t>
            </a:r>
            <a:r>
              <a:rPr lang="it-IT" sz="4800" dirty="0" err="1"/>
              <a:t>Property</a:t>
            </a:r>
            <a:r>
              <a:rPr lang="it-IT" sz="4800" dirty="0"/>
              <a:t> </a:t>
            </a:r>
            <a:r>
              <a:rPr lang="it-IT" sz="4800" dirty="0" err="1"/>
              <a:t>Graphs</a:t>
            </a:r>
            <a:endParaRPr lang="it-IT" sz="4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849EC3-DE8F-493F-9476-8F5B87779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715479"/>
            <a:ext cx="12192001" cy="667354"/>
          </a:xfrm>
        </p:spPr>
        <p:txBody>
          <a:bodyPr>
            <a:normAutofit/>
          </a:bodyPr>
          <a:lstStyle/>
          <a:p>
            <a:pPr algn="ctr"/>
            <a:r>
              <a:rPr lang="it-IT" sz="2000" dirty="0"/>
              <a:t>Marco </a:t>
            </a:r>
            <a:r>
              <a:rPr lang="it-IT" sz="2000" dirty="0" err="1"/>
              <a:t>alecci</a:t>
            </a:r>
            <a:r>
              <a:rPr lang="it-IT" sz="2000" dirty="0"/>
              <a:t> , Luca martinelli, elia </a:t>
            </a:r>
            <a:r>
              <a:rPr lang="it-IT" sz="2000" dirty="0" err="1"/>
              <a:t>ziroldo</a:t>
            </a:r>
            <a:endParaRPr lang="it-IT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DA41DA1-55FB-454A-B897-2B8E5CD0B3B0}"/>
              </a:ext>
            </a:extLst>
          </p:cNvPr>
          <p:cNvSpPr/>
          <p:nvPr/>
        </p:nvSpPr>
        <p:spPr>
          <a:xfrm>
            <a:off x="-1" y="6505575"/>
            <a:ext cx="12192001" cy="35242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B8E8A0DC-38B5-458E-BDFB-2E8760E72211}"/>
              </a:ext>
            </a:extLst>
          </p:cNvPr>
          <p:cNvSpPr txBox="1">
            <a:spLocks/>
          </p:cNvSpPr>
          <p:nvPr/>
        </p:nvSpPr>
        <p:spPr>
          <a:xfrm>
            <a:off x="0" y="6048978"/>
            <a:ext cx="12192001" cy="3524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b="0" dirty="0" err="1"/>
              <a:t>Academic</a:t>
            </a:r>
            <a:r>
              <a:rPr lang="it-IT" sz="1400" b="0" dirty="0"/>
              <a:t> </a:t>
            </a:r>
            <a:r>
              <a:rPr lang="it-IT" sz="1400" b="0" dirty="0" err="1"/>
              <a:t>year</a:t>
            </a:r>
            <a:r>
              <a:rPr lang="it-IT" sz="1400" b="0" dirty="0"/>
              <a:t> 2021/2022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76BD425-0C56-46DD-ADCA-B7904EE6FEFA}"/>
              </a:ext>
            </a:extLst>
          </p:cNvPr>
          <p:cNvSpPr txBox="1"/>
          <p:nvPr/>
        </p:nvSpPr>
        <p:spPr>
          <a:xfrm>
            <a:off x="0" y="1057353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400" dirty="0">
                <a:ea typeface="+mn-lt"/>
                <a:cs typeface="+mn-lt"/>
              </a:rPr>
              <a:t>Database 2</a:t>
            </a:r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02FB2B0C-9BC6-48DD-BD82-35A5F70B44E3}"/>
              </a:ext>
            </a:extLst>
          </p:cNvPr>
          <p:cNvSpPr txBox="1">
            <a:spLocks/>
          </p:cNvSpPr>
          <p:nvPr/>
        </p:nvSpPr>
        <p:spPr>
          <a:xfrm>
            <a:off x="0" y="740281"/>
            <a:ext cx="12191999" cy="375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 dirty="0">
                <a:ea typeface="+mj-lt"/>
                <a:cs typeface="+mj-lt"/>
              </a:rPr>
              <a:t>Master’s in Computer Engineering</a:t>
            </a:r>
            <a:endParaRPr lang="it-IT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B27185C-B539-42B6-83A3-936B7CA37650}"/>
              </a:ext>
            </a:extLst>
          </p:cNvPr>
          <p:cNvCxnSpPr>
            <a:cxnSpLocks/>
          </p:cNvCxnSpPr>
          <p:nvPr/>
        </p:nvCxnSpPr>
        <p:spPr>
          <a:xfrm>
            <a:off x="3128228" y="4715479"/>
            <a:ext cx="60062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544C6497-B6E3-4319-A48C-C0C786739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23" y="3629050"/>
            <a:ext cx="2447550" cy="73467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253ACAF-EC58-413E-8E7D-E8428E065D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3"/>
          <a:stretch/>
        </p:blipFill>
        <p:spPr>
          <a:xfrm>
            <a:off x="317522" y="513967"/>
            <a:ext cx="2446868" cy="1080000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E3E4B8-4A66-47E3-8444-69144F3E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10000"/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95" y="517353"/>
            <a:ext cx="171818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9893596" cy="720000"/>
          </a:xfrm>
        </p:spPr>
        <p:txBody>
          <a:bodyPr>
            <a:noAutofit/>
          </a:bodyPr>
          <a:lstStyle/>
          <a:p>
            <a:r>
              <a:rPr lang="it-IT" sz="3600" b="1" dirty="0"/>
              <a:t>Ingestion Phase Reference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10</a:t>
            </a:fld>
            <a:r>
              <a:rPr lang="it-IT" dirty="0"/>
              <a:t>/33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FC06FB1-81E7-44EB-90DD-32A7772D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507" y="6143025"/>
            <a:ext cx="9122581" cy="365125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r>
              <a:rPr lang="en-GB" sz="1400" i="0" dirty="0">
                <a:effectLst/>
                <a:latin typeface="Inter"/>
              </a:rPr>
              <a:t>Ref: </a:t>
            </a:r>
            <a:r>
              <a:rPr lang="en-GB" sz="1400" i="0" dirty="0">
                <a:solidFill>
                  <a:srgbClr val="6977AE"/>
                </a:solidFill>
                <a:effectLst/>
                <a:latin typeface="Inter"/>
                <a:hlinkClick r:id="rId2"/>
              </a:rPr>
              <a:t>https://julianwangnwu.github.io/posts/2019/06/import-neo4j/</a:t>
            </a:r>
            <a:endParaRPr lang="en-US" sz="1400" i="0" dirty="0">
              <a:effectLst/>
              <a:latin typeface="Inter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5BC87FB-C9FF-493C-AD6F-8A15874936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3" b="18529"/>
          <a:stretch/>
        </p:blipFill>
        <p:spPr>
          <a:xfrm>
            <a:off x="1285507" y="2228075"/>
            <a:ext cx="912258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2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3024187"/>
            <a:ext cx="3162299" cy="809625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b="1" dirty="0"/>
              <a:t>Queries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140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51816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Queries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12</a:t>
            </a:fld>
            <a:r>
              <a:rPr lang="it-IT" dirty="0"/>
              <a:t>/33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4E5E347-033C-4B18-952B-3167FC1C7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46441"/>
            <a:ext cx="900000" cy="90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6AAA49C-922F-4B99-B00A-BCE867565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85355"/>
            <a:ext cx="900000" cy="90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5E96AC3-EAFB-4B26-B6DB-5AA3E2D1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63281"/>
            <a:ext cx="900000" cy="900000"/>
          </a:xfrm>
          <a:prstGeom prst="rect">
            <a:avLst/>
          </a:prstGeom>
        </p:spPr>
      </p:pic>
      <p:sp>
        <p:nvSpPr>
          <p:cNvPr id="13" name="Segnaposto contenuto 4">
            <a:extLst>
              <a:ext uri="{FF2B5EF4-FFF2-40B4-BE49-F238E27FC236}">
                <a16:creationId xmlns:a16="http://schemas.microsoft.com/office/drawing/2014/main" id="{BA434BCE-C384-48C2-AF33-102CF5AA28A1}"/>
              </a:ext>
            </a:extLst>
          </p:cNvPr>
          <p:cNvSpPr txBox="1">
            <a:spLocks/>
          </p:cNvSpPr>
          <p:nvPr/>
        </p:nvSpPr>
        <p:spPr>
          <a:xfrm>
            <a:off x="2014003" y="2263281"/>
            <a:ext cx="9230261" cy="90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3400" b="1" dirty="0"/>
              <a:t>Example Queries</a:t>
            </a:r>
          </a:p>
          <a:p>
            <a:pPr lvl="0">
              <a:buNone/>
            </a:pPr>
            <a:r>
              <a:rPr lang="en-GB" sz="2400" dirty="0"/>
              <a:t>Show how it is possible to use the new added information such as </a:t>
            </a:r>
            <a:r>
              <a:rPr lang="en-GB" sz="2400" i="1" dirty="0"/>
              <a:t>record label</a:t>
            </a:r>
            <a:r>
              <a:rPr lang="en-GB" sz="2400" dirty="0"/>
              <a:t> and </a:t>
            </a:r>
            <a:r>
              <a:rPr lang="en-GB" sz="2400" i="1" dirty="0"/>
              <a:t>instruments</a:t>
            </a:r>
            <a:endParaRPr lang="en-US" sz="2400" i="0" baseline="0" dirty="0">
              <a:latin typeface="+mj-lt"/>
            </a:endParaRPr>
          </a:p>
        </p:txBody>
      </p:sp>
      <p:sp>
        <p:nvSpPr>
          <p:cNvPr id="14" name="Segnaposto contenuto 4">
            <a:extLst>
              <a:ext uri="{FF2B5EF4-FFF2-40B4-BE49-F238E27FC236}">
                <a16:creationId xmlns:a16="http://schemas.microsoft.com/office/drawing/2014/main" id="{F306C65E-5B70-4CE8-AF6F-3CFAD8409655}"/>
              </a:ext>
            </a:extLst>
          </p:cNvPr>
          <p:cNvSpPr txBox="1">
            <a:spLocks/>
          </p:cNvSpPr>
          <p:nvPr/>
        </p:nvSpPr>
        <p:spPr>
          <a:xfrm>
            <a:off x="2014003" y="3790687"/>
            <a:ext cx="9230261" cy="90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3400" b="1" dirty="0"/>
              <a:t>Italian Tracks and Italian Artists</a:t>
            </a:r>
          </a:p>
          <a:p>
            <a:pPr lvl="0">
              <a:buNone/>
            </a:pPr>
            <a:r>
              <a:rPr lang="en-GB" sz="2400" dirty="0"/>
              <a:t>Study Italian tracks and artists present in the TOP 100 Italy</a:t>
            </a:r>
          </a:p>
          <a:p>
            <a:pPr marL="0" indent="0" fontAlgn="base">
              <a:buNone/>
            </a:pPr>
            <a:endParaRPr lang="en-US" sz="2400" b="1" dirty="0"/>
          </a:p>
        </p:txBody>
      </p:sp>
      <p:sp>
        <p:nvSpPr>
          <p:cNvPr id="15" name="Segnaposto contenuto 4">
            <a:extLst>
              <a:ext uri="{FF2B5EF4-FFF2-40B4-BE49-F238E27FC236}">
                <a16:creationId xmlns:a16="http://schemas.microsoft.com/office/drawing/2014/main" id="{49E97942-6E17-428E-B5C8-A2D619CE877B}"/>
              </a:ext>
            </a:extLst>
          </p:cNvPr>
          <p:cNvSpPr txBox="1">
            <a:spLocks/>
          </p:cNvSpPr>
          <p:nvPr/>
        </p:nvSpPr>
        <p:spPr>
          <a:xfrm>
            <a:off x="2014002" y="5185355"/>
            <a:ext cx="9230261" cy="90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3400" b="1" dirty="0"/>
              <a:t>Italian Music Abroad</a:t>
            </a:r>
          </a:p>
          <a:p>
            <a:pPr lvl="0">
              <a:buNone/>
            </a:pPr>
            <a:r>
              <a:rPr lang="en-GB" sz="2400" dirty="0"/>
              <a:t>Discover if Italian tracks are listened also outside Italy</a:t>
            </a:r>
          </a:p>
          <a:p>
            <a:pPr marL="0" indent="0" fontAlgn="base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4841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000" y="2529000"/>
            <a:ext cx="4500000" cy="1800000"/>
          </a:xfrm>
        </p:spPr>
        <p:txBody>
          <a:bodyPr>
            <a:noAutofit/>
          </a:bodyPr>
          <a:lstStyle/>
          <a:p>
            <a:pPr algn="ctr"/>
            <a:r>
              <a:rPr lang="it-IT" sz="4400" b="1" dirty="0"/>
              <a:t>Queries Part 1:</a:t>
            </a:r>
            <a:br>
              <a:rPr lang="it-IT" sz="4400" b="1" dirty="0"/>
            </a:br>
            <a:r>
              <a:rPr lang="it-IT" sz="4400" dirty="0"/>
              <a:t>Example Queries</a:t>
            </a:r>
            <a:endParaRPr lang="it-IT" sz="3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8502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olo 3">
                <a:extLst>
                  <a:ext uri="{FF2B5EF4-FFF2-40B4-BE49-F238E27FC236}">
                    <a16:creationId xmlns:a16="http://schemas.microsoft.com/office/drawing/2014/main" id="{A32BADA9-D1E4-4A68-A522-AE21B0D0BA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00000" y="1188000"/>
                <a:ext cx="10616609" cy="576000"/>
              </a:xfrm>
            </p:spPr>
            <p:txBody>
              <a:bodyPr>
                <a:noAutofit/>
              </a:bodyPr>
              <a:lstStyle/>
              <a:p>
                <a:r>
                  <a:rPr lang="en-GB" sz="2400" b="1" dirty="0"/>
                  <a:t>T</a:t>
                </a:r>
                <a:r>
                  <a:rPr lang="en-GB" sz="2400" b="1" dirty="0">
                    <a:effectLst/>
                  </a:rPr>
                  <a:t>op 3 record labels according to the ratio:   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pt-BR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it-IT" sz="18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average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position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reached</m:t>
                            </m:r>
                          </m:e>
                        </m:eqArr>
                      </m:num>
                      <m:den>
                        <m:eqArr>
                          <m:eqArrPr>
                            <m:ctrlPr>
                              <a:rPr lang="it-IT" sz="1800" b="1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it-IT" sz="1800" b="1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number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tracks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released</m:t>
                            </m:r>
                          </m:e>
                        </m:eqArr>
                      </m:den>
                    </m:f>
                  </m:oMath>
                </a14:m>
                <a:endParaRPr lang="it-IT" sz="18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4" name="Titolo 3">
                <a:extLst>
                  <a:ext uri="{FF2B5EF4-FFF2-40B4-BE49-F238E27FC236}">
                    <a16:creationId xmlns:a16="http://schemas.microsoft.com/office/drawing/2014/main" id="{A32BADA9-D1E4-4A68-A522-AE21B0D0B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00000" y="1188000"/>
                <a:ext cx="10616609" cy="576000"/>
              </a:xfrm>
              <a:blipFill>
                <a:blip r:embed="rId2"/>
                <a:stretch>
                  <a:fillRect l="-919" t="-6383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14</a:t>
            </a:fld>
            <a:r>
              <a:rPr lang="it-IT" dirty="0"/>
              <a:t>/33</a:t>
            </a: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5D134A92-27CF-45FB-8FB9-B6182CAEF0BB}"/>
              </a:ext>
            </a:extLst>
          </p:cNvPr>
          <p:cNvGrpSpPr/>
          <p:nvPr/>
        </p:nvGrpSpPr>
        <p:grpSpPr>
          <a:xfrm>
            <a:off x="900000" y="2246454"/>
            <a:ext cx="8919002" cy="1031592"/>
            <a:chOff x="1208324" y="2246454"/>
            <a:chExt cx="8919002" cy="1031592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2195792B-AA1F-401C-B702-522F6B80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24" y="2312250"/>
              <a:ext cx="900000" cy="900000"/>
            </a:xfrm>
            <a:prstGeom prst="rect">
              <a:avLst/>
            </a:prstGeom>
          </p:spPr>
        </p:pic>
        <p:pic>
          <p:nvPicPr>
            <p:cNvPr id="12" name="Immagine 1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8D047E40-8DBD-4255-8CFD-BD562D7C8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2" r="16442" b="22195"/>
            <a:stretch/>
          </p:blipFill>
          <p:spPr>
            <a:xfrm>
              <a:off x="3030594" y="2246454"/>
              <a:ext cx="2347302" cy="1031592"/>
            </a:xfrm>
            <a:prstGeom prst="rect">
              <a:avLst/>
            </a:prstGeom>
          </p:spPr>
        </p:pic>
        <p:sp>
          <p:nvSpPr>
            <p:cNvPr id="32" name="Titolo 3">
              <a:extLst>
                <a:ext uri="{FF2B5EF4-FFF2-40B4-BE49-F238E27FC236}">
                  <a16:creationId xmlns:a16="http://schemas.microsoft.com/office/drawing/2014/main" id="{E40E7171-B975-4659-9C6C-70AC0D366B53}"/>
                </a:ext>
              </a:extLst>
            </p:cNvPr>
            <p:cNvSpPr txBox="1">
              <a:spLocks/>
            </p:cNvSpPr>
            <p:nvPr/>
          </p:nvSpPr>
          <p:spPr>
            <a:xfrm>
              <a:off x="6347326" y="2311115"/>
              <a:ext cx="3780000" cy="900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GB" sz="2400" dirty="0"/>
                <a:t>Average Position: 	</a:t>
              </a:r>
              <a:r>
                <a:rPr lang="en-GB" sz="2400" b="1" dirty="0"/>
                <a:t>50</a:t>
              </a:r>
              <a:r>
                <a:rPr lang="en-GB" sz="2400" b="1" baseline="30000" dirty="0"/>
                <a:t>th</a:t>
              </a:r>
              <a:endParaRPr lang="en-GB" sz="2400" b="1" dirty="0"/>
            </a:p>
            <a:p>
              <a:pPr>
                <a:spcAft>
                  <a:spcPts val="600"/>
                </a:spcAft>
              </a:pPr>
              <a:r>
                <a:rPr lang="en-GB" sz="2400" dirty="0"/>
                <a:t>Number of Tracks: 	</a:t>
              </a:r>
              <a:r>
                <a:rPr lang="en-GB" sz="2400" b="1" dirty="0"/>
                <a:t>2255</a:t>
              </a:r>
              <a:endParaRPr lang="it-IT" sz="4800" b="1" dirty="0"/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48B30B6-95DA-41CE-A020-3748E7B0A7EA}"/>
              </a:ext>
            </a:extLst>
          </p:cNvPr>
          <p:cNvGrpSpPr/>
          <p:nvPr/>
        </p:nvGrpSpPr>
        <p:grpSpPr>
          <a:xfrm>
            <a:off x="900000" y="5240321"/>
            <a:ext cx="8919002" cy="901135"/>
            <a:chOff x="1208324" y="5240321"/>
            <a:chExt cx="8919002" cy="90113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B146D28-4007-4EAD-9811-DD1681B8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24" y="5241456"/>
              <a:ext cx="900000" cy="900000"/>
            </a:xfrm>
            <a:prstGeom prst="rect">
              <a:avLst/>
            </a:prstGeom>
          </p:spPr>
        </p:pic>
        <p:sp>
          <p:nvSpPr>
            <p:cNvPr id="34" name="Titolo 3">
              <a:extLst>
                <a:ext uri="{FF2B5EF4-FFF2-40B4-BE49-F238E27FC236}">
                  <a16:creationId xmlns:a16="http://schemas.microsoft.com/office/drawing/2014/main" id="{891AEED7-FA4C-4BB9-B1C7-572CF5EEFEC0}"/>
                </a:ext>
              </a:extLst>
            </p:cNvPr>
            <p:cNvSpPr txBox="1">
              <a:spLocks/>
            </p:cNvSpPr>
            <p:nvPr/>
          </p:nvSpPr>
          <p:spPr>
            <a:xfrm>
              <a:off x="6347326" y="5240321"/>
              <a:ext cx="3780000" cy="900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GB" sz="2400" dirty="0"/>
                <a:t>Average Position: 	</a:t>
              </a:r>
              <a:r>
                <a:rPr lang="en-GB" sz="2400" b="1" dirty="0"/>
                <a:t>51</a:t>
              </a:r>
              <a:r>
                <a:rPr lang="en-GB" sz="2400" b="1" baseline="30000" dirty="0"/>
                <a:t>st</a:t>
              </a:r>
              <a:endParaRPr lang="en-GB" sz="2400" b="1" dirty="0"/>
            </a:p>
            <a:p>
              <a:pPr>
                <a:spcAft>
                  <a:spcPts val="600"/>
                </a:spcAft>
              </a:pPr>
              <a:r>
                <a:rPr lang="en-GB" sz="2400" dirty="0"/>
                <a:t>Number of Tracks: 	</a:t>
              </a:r>
              <a:r>
                <a:rPr lang="en-GB" sz="2400" b="1" dirty="0"/>
                <a:t>1186</a:t>
              </a:r>
              <a:endParaRPr lang="it-IT" sz="4800" b="1" dirty="0"/>
            </a:p>
          </p:txBody>
        </p:sp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AD16B434-95D9-496A-A450-F5956142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3981" y="5502778"/>
              <a:ext cx="2620529" cy="377356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B6F4B68-8694-4896-90E3-891882576948}"/>
              </a:ext>
            </a:extLst>
          </p:cNvPr>
          <p:cNvGrpSpPr/>
          <p:nvPr/>
        </p:nvGrpSpPr>
        <p:grpSpPr>
          <a:xfrm>
            <a:off x="900000" y="3760105"/>
            <a:ext cx="8919002" cy="901135"/>
            <a:chOff x="1208324" y="3760105"/>
            <a:chExt cx="8919002" cy="901135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615EBFA-0C77-49D6-A1CF-2872F7E7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24" y="3761240"/>
              <a:ext cx="900000" cy="900000"/>
            </a:xfrm>
            <a:prstGeom prst="rect">
              <a:avLst/>
            </a:prstGeom>
          </p:spPr>
        </p:pic>
        <p:sp>
          <p:nvSpPr>
            <p:cNvPr id="33" name="Titolo 3">
              <a:extLst>
                <a:ext uri="{FF2B5EF4-FFF2-40B4-BE49-F238E27FC236}">
                  <a16:creationId xmlns:a16="http://schemas.microsoft.com/office/drawing/2014/main" id="{E52C9104-7320-4E58-957A-9F063FD1523C}"/>
                </a:ext>
              </a:extLst>
            </p:cNvPr>
            <p:cNvSpPr txBox="1">
              <a:spLocks/>
            </p:cNvSpPr>
            <p:nvPr/>
          </p:nvSpPr>
          <p:spPr>
            <a:xfrm>
              <a:off x="6347326" y="3760105"/>
              <a:ext cx="3780000" cy="900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GB" sz="2400" dirty="0"/>
                <a:t>Average Position: 	</a:t>
              </a:r>
              <a:r>
                <a:rPr lang="en-GB" sz="2400" b="1" dirty="0"/>
                <a:t>47</a:t>
              </a:r>
              <a:r>
                <a:rPr lang="en-GB" sz="2400" b="1" baseline="30000" dirty="0"/>
                <a:t>th</a:t>
              </a:r>
              <a:endParaRPr lang="en-GB" sz="2400" b="1" dirty="0"/>
            </a:p>
            <a:p>
              <a:pPr>
                <a:spcAft>
                  <a:spcPts val="600"/>
                </a:spcAft>
              </a:pPr>
              <a:r>
                <a:rPr lang="en-GB" sz="2400" dirty="0"/>
                <a:t>Number of Tracks: 	</a:t>
              </a:r>
              <a:r>
                <a:rPr lang="en-GB" sz="2400" b="1" dirty="0"/>
                <a:t>1217</a:t>
              </a:r>
              <a:endParaRPr lang="it-IT" sz="4800" b="1" dirty="0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1285630-0B63-4B98-8CDE-8FA8CDA3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821" y="3888034"/>
              <a:ext cx="2714848" cy="561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69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Most common instruments played by members of rock groups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15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FA78A44-B1B6-4AAC-8B32-2ABB910EE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9" y="2520000"/>
            <a:ext cx="1800000" cy="180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67B94FD-AF90-4022-A9C0-6524844D7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69" y="2520000"/>
            <a:ext cx="1800000" cy="180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A619F71-7DEE-4EAB-918F-D9EBDC6C1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1" y="2520000"/>
            <a:ext cx="1800000" cy="1800000"/>
          </a:xfrm>
          <a:prstGeom prst="rect">
            <a:avLst/>
          </a:prstGeom>
        </p:spPr>
      </p:pic>
      <p:sp>
        <p:nvSpPr>
          <p:cNvPr id="15" name="Titolo 3">
            <a:extLst>
              <a:ext uri="{FF2B5EF4-FFF2-40B4-BE49-F238E27FC236}">
                <a16:creationId xmlns:a16="http://schemas.microsoft.com/office/drawing/2014/main" id="{5065F5CE-E4CC-44F3-B240-831CB4A75655}"/>
              </a:ext>
            </a:extLst>
          </p:cNvPr>
          <p:cNvSpPr txBox="1">
            <a:spLocks/>
          </p:cNvSpPr>
          <p:nvPr/>
        </p:nvSpPr>
        <p:spPr>
          <a:xfrm>
            <a:off x="1143081" y="4743858"/>
            <a:ext cx="2491777" cy="1612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i="1" dirty="0"/>
              <a:t>Guitar</a:t>
            </a:r>
          </a:p>
          <a:p>
            <a:pPr algn="ctr"/>
            <a:endParaRPr lang="en-GB" sz="2800" b="1" i="1" dirty="0"/>
          </a:p>
          <a:p>
            <a:pPr algn="ctr"/>
            <a:r>
              <a:rPr lang="en-GB" sz="2800" b="1" i="1" dirty="0"/>
              <a:t>159 artists</a:t>
            </a:r>
            <a:endParaRPr lang="it-IT" sz="2800" b="1" dirty="0"/>
          </a:p>
        </p:txBody>
      </p:sp>
      <p:sp>
        <p:nvSpPr>
          <p:cNvPr id="16" name="Titolo 3">
            <a:extLst>
              <a:ext uri="{FF2B5EF4-FFF2-40B4-BE49-F238E27FC236}">
                <a16:creationId xmlns:a16="http://schemas.microsoft.com/office/drawing/2014/main" id="{12066D2F-CEE1-43C4-90F0-62E2B0A2862B}"/>
              </a:ext>
            </a:extLst>
          </p:cNvPr>
          <p:cNvSpPr txBox="1">
            <a:spLocks/>
          </p:cNvSpPr>
          <p:nvPr/>
        </p:nvSpPr>
        <p:spPr>
          <a:xfrm>
            <a:off x="4850111" y="4743858"/>
            <a:ext cx="2491777" cy="1612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i="1" dirty="0"/>
              <a:t>Voice</a:t>
            </a:r>
          </a:p>
          <a:p>
            <a:pPr algn="ctr"/>
            <a:endParaRPr lang="en-GB" sz="2800" b="1" i="1" dirty="0"/>
          </a:p>
          <a:p>
            <a:pPr algn="ctr"/>
            <a:r>
              <a:rPr lang="en-GB" sz="2800" b="1" i="1" dirty="0"/>
              <a:t>127 artists</a:t>
            </a:r>
            <a:endParaRPr lang="it-IT" sz="2800" b="1" dirty="0"/>
          </a:p>
        </p:txBody>
      </p:sp>
      <p:sp>
        <p:nvSpPr>
          <p:cNvPr id="17" name="Titolo 3">
            <a:extLst>
              <a:ext uri="{FF2B5EF4-FFF2-40B4-BE49-F238E27FC236}">
                <a16:creationId xmlns:a16="http://schemas.microsoft.com/office/drawing/2014/main" id="{203354C4-30D5-46A8-B601-946C83F19C4C}"/>
              </a:ext>
            </a:extLst>
          </p:cNvPr>
          <p:cNvSpPr txBox="1">
            <a:spLocks/>
          </p:cNvSpPr>
          <p:nvPr/>
        </p:nvSpPr>
        <p:spPr>
          <a:xfrm>
            <a:off x="8557143" y="4743858"/>
            <a:ext cx="2491777" cy="1612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i="1" dirty="0"/>
              <a:t>Drum Kit</a:t>
            </a:r>
          </a:p>
          <a:p>
            <a:pPr algn="ctr"/>
            <a:endParaRPr lang="en-GB" sz="2800" b="1" i="1" dirty="0"/>
          </a:p>
          <a:p>
            <a:pPr algn="ctr"/>
            <a:r>
              <a:rPr lang="en-GB" sz="2800" b="1" i="1" dirty="0"/>
              <a:t>67 artists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428049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2529000"/>
            <a:ext cx="7560000" cy="1800000"/>
          </a:xfrm>
        </p:spPr>
        <p:txBody>
          <a:bodyPr>
            <a:noAutofit/>
          </a:bodyPr>
          <a:lstStyle/>
          <a:p>
            <a:pPr algn="ctr"/>
            <a:r>
              <a:rPr lang="it-IT" sz="4400" b="1" dirty="0"/>
              <a:t>Queries Part 2:</a:t>
            </a:r>
            <a:br>
              <a:rPr lang="it-IT" sz="4400" b="1" dirty="0"/>
            </a:br>
            <a:r>
              <a:rPr lang="en-US" dirty="0"/>
              <a:t>Italian Tracks and Italian Artists</a:t>
            </a:r>
            <a:br>
              <a:rPr lang="en-US" sz="4400" b="1" dirty="0"/>
            </a:br>
            <a:endParaRPr lang="it-IT" sz="3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040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7999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/>
              <a:t>Technical </a:t>
            </a:r>
            <a:r>
              <a:rPr lang="en-GB" sz="2400" b="1" dirty="0">
                <a:effectLst/>
              </a:rPr>
              <a:t>features of Italian Tracks through the years 2017-2020</a:t>
            </a:r>
            <a:br>
              <a:rPr lang="en-GB" sz="2400" b="0" dirty="0">
                <a:effectLst/>
              </a:rPr>
            </a:b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17</a:t>
            </a:fld>
            <a:r>
              <a:rPr lang="it-IT" dirty="0"/>
              <a:t>/33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6CEA936-A128-4583-96FB-2159BE5A4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887" y="1980000"/>
            <a:ext cx="500022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9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Average number of Italian tracks present in Top 100 Italy for each year</a:t>
            </a:r>
            <a:br>
              <a:rPr lang="en-GB" sz="2400" b="0" dirty="0">
                <a:effectLst/>
              </a:rPr>
            </a:b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18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5BAC66F-DD63-4039-A885-7E943A38D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87" y="1872000"/>
            <a:ext cx="924102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5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Italian tracks released every year from 2017 to 2020 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19</a:t>
            </a:fld>
            <a:r>
              <a:rPr lang="it-IT" dirty="0"/>
              <a:t>/33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703484-9570-4AD5-BB28-51E111F28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0" y="1872000"/>
            <a:ext cx="9532359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7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4200525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Data Recap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822A188-4351-443E-9A73-0BDAAB88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692" y="2129845"/>
            <a:ext cx="8640000" cy="1080000"/>
          </a:xfrm>
        </p:spPr>
        <p:txBody>
          <a:bodyPr anchor="ctr">
            <a:normAutofit/>
          </a:bodyPr>
          <a:lstStyle/>
          <a:p>
            <a:pPr marL="0" indent="0" algn="l" fontAlgn="base">
              <a:buNone/>
            </a:pPr>
            <a:r>
              <a:rPr lang="en-US" sz="2800" b="0" i="0" dirty="0">
                <a:effectLst/>
              </a:rPr>
              <a:t>Spotify’s Monthly Top 100 charts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6A65FB-D949-4ACD-83A1-1D6ED796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</a:t>
            </a:fld>
            <a:r>
              <a:rPr lang="it-IT" dirty="0"/>
              <a:t>/33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C7646BA-1AE3-47CF-ACA9-3352CEB1E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129845"/>
            <a:ext cx="1080000" cy="1080000"/>
          </a:xfrm>
          <a:prstGeom prst="rect">
            <a:avLst/>
          </a:prstGeom>
        </p:spPr>
      </p:pic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76CAC60C-D104-4B69-B170-0E7E332D2BBD}"/>
              </a:ext>
            </a:extLst>
          </p:cNvPr>
          <p:cNvSpPr txBox="1">
            <a:spLocks/>
          </p:cNvSpPr>
          <p:nvPr/>
        </p:nvSpPr>
        <p:spPr>
          <a:xfrm>
            <a:off x="2216692" y="3589722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35 countries from 2017-2020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538C208-0201-4F44-BDD2-637EF1DA9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3589722"/>
            <a:ext cx="1080000" cy="108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3585F8D-F58E-4799-B9B2-08DA9C5A0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049599"/>
            <a:ext cx="1080000" cy="1080000"/>
          </a:xfrm>
          <a:prstGeom prst="rect">
            <a:avLst/>
          </a:prstGeom>
        </p:spPr>
      </p:pic>
      <p:sp>
        <p:nvSpPr>
          <p:cNvPr id="17" name="Segnaposto contenuto 4">
            <a:extLst>
              <a:ext uri="{FF2B5EF4-FFF2-40B4-BE49-F238E27FC236}">
                <a16:creationId xmlns:a16="http://schemas.microsoft.com/office/drawing/2014/main" id="{E2D180CA-CA1E-4CFA-804D-6D578985A40F}"/>
              </a:ext>
            </a:extLst>
          </p:cNvPr>
          <p:cNvSpPr txBox="1">
            <a:spLocks/>
          </p:cNvSpPr>
          <p:nvPr/>
        </p:nvSpPr>
        <p:spPr>
          <a:xfrm>
            <a:off x="2216692" y="5049599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Data enriched using WikiData and MusicBrainz APIs</a:t>
            </a:r>
          </a:p>
        </p:txBody>
      </p:sp>
    </p:spTree>
    <p:extLst>
      <p:ext uri="{BB962C8B-B14F-4D97-AF65-F5344CB8AC3E}">
        <p14:creationId xmlns:p14="http://schemas.microsoft.com/office/powerpoint/2010/main" val="4216747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Italian artist entered in Top 100 Italy for each year 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20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C28096D-C54B-43C2-9B15-E153F3C73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18" y="1872000"/>
            <a:ext cx="953236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3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Average number of Italian tracks in Top 100 Italy through months of the year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21</a:t>
            </a:fld>
            <a:r>
              <a:rPr lang="it-IT"/>
              <a:t>/33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24DDFA-16F8-4986-B5CB-45E740299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07" y="1872000"/>
            <a:ext cx="938231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6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Albums from Italian artists released through the different months of the year 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22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F1945C5-550D-48C9-9B03-77FB1D717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04" y="1872000"/>
            <a:ext cx="953239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47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Albums from Italian artists released through the different months of the year 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23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F1945C5-550D-48C9-9B03-77FB1D717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04" y="1872000"/>
            <a:ext cx="9532391" cy="4500000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4631482-1E34-43A7-BE41-0CA108F1AB30}"/>
              </a:ext>
            </a:extLst>
          </p:cNvPr>
          <p:cNvCxnSpPr/>
          <p:nvPr/>
        </p:nvCxnSpPr>
        <p:spPr>
          <a:xfrm>
            <a:off x="4599869" y="2747916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4A5B6CD-8F7E-4C20-B6DC-7D7A659CAA2A}"/>
              </a:ext>
            </a:extLst>
          </p:cNvPr>
          <p:cNvCxnSpPr/>
          <p:nvPr/>
        </p:nvCxnSpPr>
        <p:spPr>
          <a:xfrm>
            <a:off x="7675910" y="2417949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4328F8B-61D5-47D4-99AE-C2C7CA0A865F}"/>
              </a:ext>
            </a:extLst>
          </p:cNvPr>
          <p:cNvCxnSpPr/>
          <p:nvPr/>
        </p:nvCxnSpPr>
        <p:spPr>
          <a:xfrm>
            <a:off x="7675910" y="3430622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86182BF-2463-4176-8DE5-425A8872BD79}"/>
              </a:ext>
            </a:extLst>
          </p:cNvPr>
          <p:cNvCxnSpPr/>
          <p:nvPr/>
        </p:nvCxnSpPr>
        <p:spPr>
          <a:xfrm>
            <a:off x="4594804" y="3655275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1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7999"/>
            <a:ext cx="10763251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Italian artists with the highest number of tracks in Top 100 Italy for each year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24</a:t>
            </a:fld>
            <a:r>
              <a:rPr lang="it-IT" dirty="0"/>
              <a:t>/33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10821EB8-3D7C-4267-A5F1-47CF8E7D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916" y="2045967"/>
            <a:ext cx="1485901" cy="695325"/>
          </a:xfrm>
        </p:spPr>
        <p:txBody>
          <a:bodyPr anchor="ctr">
            <a:noAutofit/>
          </a:bodyPr>
          <a:lstStyle/>
          <a:p>
            <a:pPr marL="0" indent="0" algn="ctr" fontAlgn="base">
              <a:buNone/>
            </a:pPr>
            <a:r>
              <a:rPr lang="en-US" sz="2500" b="1" i="0" dirty="0">
                <a:effectLst/>
              </a:rPr>
              <a:t> </a:t>
            </a:r>
            <a:r>
              <a:rPr lang="it-IT" sz="2500" b="1" dirty="0"/>
              <a:t>2017</a:t>
            </a:r>
            <a:endParaRPr lang="en-US" sz="2500" b="0" i="0" baseline="30000" dirty="0">
              <a:effectLst/>
              <a:latin typeface="Inter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6D577CF-2BFB-47D7-ABD0-4E527661BDB7}"/>
              </a:ext>
            </a:extLst>
          </p:cNvPr>
          <p:cNvSpPr/>
          <p:nvPr/>
        </p:nvSpPr>
        <p:spPr>
          <a:xfrm>
            <a:off x="6599288" y="2087629"/>
            <a:ext cx="3445170" cy="6120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 err="1">
                <a:solidFill>
                  <a:schemeClr val="tx1"/>
                </a:solidFill>
              </a:rPr>
              <a:t>Guè</a:t>
            </a:r>
            <a:r>
              <a:rPr lang="it-IT" i="1" dirty="0">
                <a:solidFill>
                  <a:schemeClr val="tx1"/>
                </a:solidFill>
              </a:rPr>
              <a:t>, 3</a:t>
            </a:r>
            <a:r>
              <a:rPr lang="it-IT" dirty="0">
                <a:solidFill>
                  <a:schemeClr val="tx1"/>
                </a:solidFill>
              </a:rPr>
              <a:t>0 Tracks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7" name="Immagine 26" descr="Immagine che contiene persona, abbigliamento&#10;&#10;Descrizione generata automaticamente">
            <a:extLst>
              <a:ext uri="{FF2B5EF4-FFF2-40B4-BE49-F238E27FC236}">
                <a16:creationId xmlns:a16="http://schemas.microsoft.com/office/drawing/2014/main" id="{A0277C78-881A-44A2-8A87-A86C4CA2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94" y="1943629"/>
            <a:ext cx="900000" cy="9000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EEA460D-66DB-4F4C-A239-D040A05AB2F6}"/>
              </a:ext>
            </a:extLst>
          </p:cNvPr>
          <p:cNvCxnSpPr>
            <a:cxnSpLocks/>
          </p:cNvCxnSpPr>
          <p:nvPr/>
        </p:nvCxnSpPr>
        <p:spPr>
          <a:xfrm>
            <a:off x="3370430" y="2393629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21D7DC82-F40C-48A8-9123-B35F1EA16D3A}"/>
              </a:ext>
            </a:extLst>
          </p:cNvPr>
          <p:cNvGrpSpPr/>
          <p:nvPr/>
        </p:nvGrpSpPr>
        <p:grpSpPr>
          <a:xfrm>
            <a:off x="1773916" y="3238595"/>
            <a:ext cx="8270542" cy="695325"/>
            <a:chOff x="1773916" y="3238595"/>
            <a:chExt cx="8270542" cy="695325"/>
          </a:xfrm>
        </p:grpSpPr>
        <p:sp>
          <p:nvSpPr>
            <p:cNvPr id="14" name="Segnaposto contenuto 4">
              <a:extLst>
                <a:ext uri="{FF2B5EF4-FFF2-40B4-BE49-F238E27FC236}">
                  <a16:creationId xmlns:a16="http://schemas.microsoft.com/office/drawing/2014/main" id="{6AC7A45E-3833-4A80-B08B-8103243D2C63}"/>
                </a:ext>
              </a:extLst>
            </p:cNvPr>
            <p:cNvSpPr txBox="1">
              <a:spLocks/>
            </p:cNvSpPr>
            <p:nvPr/>
          </p:nvSpPr>
          <p:spPr>
            <a:xfrm>
              <a:off x="1773916" y="3238595"/>
              <a:ext cx="1485901" cy="6953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base">
                <a:buFont typeface="Arial" panose="020B0604020202020204" pitchFamily="34" charset="0"/>
                <a:buNone/>
              </a:pPr>
              <a:r>
                <a:rPr lang="en-US" sz="2500" b="1" dirty="0"/>
                <a:t> </a:t>
              </a:r>
              <a:r>
                <a:rPr lang="it-IT" sz="2500" b="1" dirty="0"/>
                <a:t>2018</a:t>
              </a:r>
              <a:endParaRPr lang="en-US" sz="2500" baseline="30000" dirty="0">
                <a:latin typeface="Inter"/>
              </a:endParaRP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E27F12BE-CE28-4290-91F0-16ADEBB6829B}"/>
                </a:ext>
              </a:extLst>
            </p:cNvPr>
            <p:cNvSpPr/>
            <p:nvPr/>
          </p:nvSpPr>
          <p:spPr>
            <a:xfrm>
              <a:off x="6599288" y="3280257"/>
              <a:ext cx="3445170" cy="6120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 err="1">
                  <a:solidFill>
                    <a:schemeClr val="tx1"/>
                  </a:solidFill>
                </a:rPr>
                <a:t>Gemitaiz</a:t>
              </a:r>
              <a:r>
                <a:rPr lang="it-IT" i="1" dirty="0">
                  <a:solidFill>
                    <a:schemeClr val="tx1"/>
                  </a:solidFill>
                </a:rPr>
                <a:t>, 31</a:t>
              </a:r>
              <a:r>
                <a:rPr lang="it-IT" dirty="0">
                  <a:solidFill>
                    <a:schemeClr val="tx1"/>
                  </a:solidFill>
                </a:rPr>
                <a:t> Tracks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FC475B57-92B2-4394-BFE2-31ACDC9E648E}"/>
                </a:ext>
              </a:extLst>
            </p:cNvPr>
            <p:cNvCxnSpPr>
              <a:cxnSpLocks/>
            </p:cNvCxnSpPr>
            <p:nvPr/>
          </p:nvCxnSpPr>
          <p:spPr>
            <a:xfrm>
              <a:off x="3370430" y="3586257"/>
              <a:ext cx="2264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2DA7328-6BD8-483C-9681-0DE1D96F95CB}"/>
              </a:ext>
            </a:extLst>
          </p:cNvPr>
          <p:cNvGrpSpPr/>
          <p:nvPr/>
        </p:nvGrpSpPr>
        <p:grpSpPr>
          <a:xfrm>
            <a:off x="1773916" y="4431223"/>
            <a:ext cx="8270542" cy="695325"/>
            <a:chOff x="1773916" y="4431223"/>
            <a:chExt cx="8270542" cy="695325"/>
          </a:xfrm>
        </p:grpSpPr>
        <p:sp>
          <p:nvSpPr>
            <p:cNvPr id="17" name="Segnaposto contenuto 4">
              <a:extLst>
                <a:ext uri="{FF2B5EF4-FFF2-40B4-BE49-F238E27FC236}">
                  <a16:creationId xmlns:a16="http://schemas.microsoft.com/office/drawing/2014/main" id="{379E26E0-F1F0-429E-8876-958FA9492730}"/>
                </a:ext>
              </a:extLst>
            </p:cNvPr>
            <p:cNvSpPr txBox="1">
              <a:spLocks/>
            </p:cNvSpPr>
            <p:nvPr/>
          </p:nvSpPr>
          <p:spPr>
            <a:xfrm>
              <a:off x="1773916" y="4431223"/>
              <a:ext cx="1485901" cy="6953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base">
                <a:buFont typeface="Arial" panose="020B0604020202020204" pitchFamily="34" charset="0"/>
                <a:buNone/>
              </a:pPr>
              <a:r>
                <a:rPr lang="en-US" sz="2500" b="1" dirty="0"/>
                <a:t> </a:t>
              </a:r>
              <a:r>
                <a:rPr lang="it-IT" sz="2500" b="1" dirty="0"/>
                <a:t>2019</a:t>
              </a:r>
              <a:endParaRPr lang="en-US" sz="2500" baseline="30000" dirty="0">
                <a:latin typeface="Inter"/>
              </a:endParaRPr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23DE3547-492F-435D-9686-80AD8C81016B}"/>
                </a:ext>
              </a:extLst>
            </p:cNvPr>
            <p:cNvSpPr/>
            <p:nvPr/>
          </p:nvSpPr>
          <p:spPr>
            <a:xfrm>
              <a:off x="6599288" y="4472885"/>
              <a:ext cx="3445170" cy="6120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Lazza</a:t>
              </a:r>
              <a:r>
                <a:rPr lang="it-IT" i="1" dirty="0">
                  <a:solidFill>
                    <a:schemeClr val="tx1"/>
                  </a:solidFill>
                </a:rPr>
                <a:t>, </a:t>
              </a:r>
              <a:r>
                <a:rPr lang="it-IT" dirty="0">
                  <a:solidFill>
                    <a:schemeClr val="tx1"/>
                  </a:solidFill>
                </a:rPr>
                <a:t>35 Tracks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00DA8FF6-83ED-4881-AC60-0B5F35918A08}"/>
                </a:ext>
              </a:extLst>
            </p:cNvPr>
            <p:cNvCxnSpPr>
              <a:cxnSpLocks/>
            </p:cNvCxnSpPr>
            <p:nvPr/>
          </p:nvCxnSpPr>
          <p:spPr>
            <a:xfrm>
              <a:off x="3370430" y="4778885"/>
              <a:ext cx="2264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9380DB98-D49B-4B69-8607-620A8E71C5C7}"/>
              </a:ext>
            </a:extLst>
          </p:cNvPr>
          <p:cNvGrpSpPr/>
          <p:nvPr/>
        </p:nvGrpSpPr>
        <p:grpSpPr>
          <a:xfrm>
            <a:off x="1773916" y="5563176"/>
            <a:ext cx="8270542" cy="900000"/>
            <a:chOff x="1773916" y="5563176"/>
            <a:chExt cx="8270542" cy="900000"/>
          </a:xfrm>
        </p:grpSpPr>
        <p:sp>
          <p:nvSpPr>
            <p:cNvPr id="20" name="Segnaposto contenuto 4">
              <a:extLst>
                <a:ext uri="{FF2B5EF4-FFF2-40B4-BE49-F238E27FC236}">
                  <a16:creationId xmlns:a16="http://schemas.microsoft.com/office/drawing/2014/main" id="{86263066-CB30-4B91-A49D-BE5D0E998342}"/>
                </a:ext>
              </a:extLst>
            </p:cNvPr>
            <p:cNvSpPr txBox="1">
              <a:spLocks/>
            </p:cNvSpPr>
            <p:nvPr/>
          </p:nvSpPr>
          <p:spPr>
            <a:xfrm>
              <a:off x="1773916" y="5665514"/>
              <a:ext cx="1485901" cy="6953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base">
                <a:buFont typeface="Arial" panose="020B0604020202020204" pitchFamily="34" charset="0"/>
                <a:buNone/>
              </a:pPr>
              <a:r>
                <a:rPr lang="en-US" sz="2500" b="1" dirty="0"/>
                <a:t> </a:t>
              </a:r>
              <a:r>
                <a:rPr lang="it-IT" sz="2500" b="1" dirty="0"/>
                <a:t>2020</a:t>
              </a:r>
              <a:endParaRPr lang="en-US" sz="2500" baseline="30000" dirty="0">
                <a:latin typeface="Inter"/>
              </a:endParaRPr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5BF0C6EB-D381-47D2-BC67-88C641CBED88}"/>
                </a:ext>
              </a:extLst>
            </p:cNvPr>
            <p:cNvSpPr/>
            <p:nvPr/>
          </p:nvSpPr>
          <p:spPr>
            <a:xfrm>
              <a:off x="6599288" y="5707176"/>
              <a:ext cx="3445170" cy="6120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Tha Supreme</a:t>
              </a:r>
              <a:r>
                <a:rPr lang="it-IT" dirty="0">
                  <a:solidFill>
                    <a:schemeClr val="tx1"/>
                  </a:solidFill>
                </a:rPr>
                <a:t>, 40 Tracks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23" name="Immagine 22" descr="Immagine che contiene clipart&#10;&#10;Descrizione generata automaticamente">
              <a:extLst>
                <a:ext uri="{FF2B5EF4-FFF2-40B4-BE49-F238E27FC236}">
                  <a16:creationId xmlns:a16="http://schemas.microsoft.com/office/drawing/2014/main" id="{35C108CB-8BB5-47AF-B3D7-E4C2A9B13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4" t="-3398" r="564" b="20274"/>
            <a:stretch/>
          </p:blipFill>
          <p:spPr>
            <a:xfrm>
              <a:off x="5937894" y="5563176"/>
              <a:ext cx="900000" cy="90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D8CAF175-0CE2-4CB9-AAC6-7BD816FCF5B7}"/>
                </a:ext>
              </a:extLst>
            </p:cNvPr>
            <p:cNvCxnSpPr>
              <a:cxnSpLocks/>
            </p:cNvCxnSpPr>
            <p:nvPr/>
          </p:nvCxnSpPr>
          <p:spPr>
            <a:xfrm>
              <a:off x="3370430" y="6013176"/>
              <a:ext cx="2264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Immagine 28" descr="Immagine che contiene persona, parete, uomo, vestito&#10;&#10;Descrizione generata automaticamente">
            <a:extLst>
              <a:ext uri="{FF2B5EF4-FFF2-40B4-BE49-F238E27FC236}">
                <a16:creationId xmlns:a16="http://schemas.microsoft.com/office/drawing/2014/main" id="{5D576738-F747-4A10-ACD9-9B46E4FB6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5937894" y="3136257"/>
            <a:ext cx="900000" cy="900000"/>
          </a:xfrm>
          <a:prstGeom prst="ellipse">
            <a:avLst/>
          </a:prstGeom>
        </p:spPr>
      </p:pic>
      <p:pic>
        <p:nvPicPr>
          <p:cNvPr id="6" name="Immagine 5" descr="Immagine che contiene colorato&#10;&#10;Descrizione generata automaticamente">
            <a:extLst>
              <a:ext uri="{FF2B5EF4-FFF2-40B4-BE49-F238E27FC236}">
                <a16:creationId xmlns:a16="http://schemas.microsoft.com/office/drawing/2014/main" id="{63542C46-AF62-4ADA-8321-D04CD3DD9B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5937894" y="4328885"/>
            <a:ext cx="900000" cy="9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4919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763251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Distribution of the positions in the TOP 100 Italy reached by these artists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25</a:t>
            </a:fld>
            <a:r>
              <a:rPr lang="it-IT" dirty="0"/>
              <a:t>/33</a:t>
            </a:r>
          </a:p>
        </p:txBody>
      </p:sp>
      <p:pic>
        <p:nvPicPr>
          <p:cNvPr id="30" name="Immagine 29" descr="Immagine che contiene persona, abbigliamento&#10;&#10;Descrizione generata automaticamente">
            <a:extLst>
              <a:ext uri="{FF2B5EF4-FFF2-40B4-BE49-F238E27FC236}">
                <a16:creationId xmlns:a16="http://schemas.microsoft.com/office/drawing/2014/main" id="{2E57905C-2181-470C-A146-0437101EE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24" y="5439874"/>
            <a:ext cx="792000" cy="7920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6" name="Immagine 45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050A9581-925B-4E39-86C2-EB8A44ACC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4" t="-3398" r="564" b="20274"/>
          <a:stretch/>
        </p:blipFill>
        <p:spPr>
          <a:xfrm>
            <a:off x="8724261" y="5439874"/>
            <a:ext cx="792000" cy="7920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8" name="Immagine 47" descr="Immagine che contiene persona, parete, uomo, vestito&#10;&#10;Descrizione generata automaticamente">
            <a:extLst>
              <a:ext uri="{FF2B5EF4-FFF2-40B4-BE49-F238E27FC236}">
                <a16:creationId xmlns:a16="http://schemas.microsoft.com/office/drawing/2014/main" id="{FC49A1DD-DD35-4DC6-88F9-D18D088AE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5104903" y="5439874"/>
            <a:ext cx="792000" cy="792000"/>
          </a:xfrm>
          <a:prstGeom prst="ellipse">
            <a:avLst/>
          </a:prstGeom>
        </p:spPr>
      </p:pic>
      <p:pic>
        <p:nvPicPr>
          <p:cNvPr id="9" name="Immagine 8" descr="Immagine che contiene colorato&#10;&#10;Descrizione generata automaticamente">
            <a:extLst>
              <a:ext uri="{FF2B5EF4-FFF2-40B4-BE49-F238E27FC236}">
                <a16:creationId xmlns:a16="http://schemas.microsoft.com/office/drawing/2014/main" id="{B521988D-375D-42DD-ABFD-3BAAC36E19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6914582" y="5439874"/>
            <a:ext cx="792000" cy="792000"/>
          </a:xfrm>
          <a:prstGeom prst="ellipse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83172C0-6111-46B2-BE02-EE31D5F4C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36" y="1800000"/>
            <a:ext cx="811212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753726" cy="576000"/>
          </a:xfrm>
        </p:spPr>
        <p:txBody>
          <a:bodyPr>
            <a:noAutofit/>
          </a:bodyPr>
          <a:lstStyle/>
          <a:p>
            <a:r>
              <a:rPr lang="en-GB" sz="2200" b="1" dirty="0">
                <a:effectLst/>
              </a:rPr>
              <a:t>Top 3 Italian artists with the highest number of tracks in Top 100 Italy at the same time</a:t>
            </a:r>
            <a:endParaRPr lang="it-IT" sz="22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26</a:t>
            </a:fld>
            <a:r>
              <a:rPr lang="it-IT" dirty="0"/>
              <a:t>/33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88A99B1-5E56-45B9-A31D-4F31C1B0EFDB}"/>
              </a:ext>
            </a:extLst>
          </p:cNvPr>
          <p:cNvGrpSpPr/>
          <p:nvPr/>
        </p:nvGrpSpPr>
        <p:grpSpPr>
          <a:xfrm>
            <a:off x="1200647" y="1980000"/>
            <a:ext cx="9790706" cy="3863380"/>
            <a:chOff x="1473868" y="2202541"/>
            <a:chExt cx="9790706" cy="3863380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5E66556-5F1A-476A-B08B-0146A2E242AD}"/>
                </a:ext>
              </a:extLst>
            </p:cNvPr>
            <p:cNvGrpSpPr/>
            <p:nvPr/>
          </p:nvGrpSpPr>
          <p:grpSpPr>
            <a:xfrm>
              <a:off x="1473868" y="2205183"/>
              <a:ext cx="2491777" cy="2210632"/>
              <a:chOff x="1472053" y="2122263"/>
              <a:chExt cx="2491777" cy="2210632"/>
            </a:xfrm>
          </p:grpSpPr>
          <p:sp>
            <p:nvSpPr>
              <p:cNvPr id="12" name="Titolo 3">
                <a:extLst>
                  <a:ext uri="{FF2B5EF4-FFF2-40B4-BE49-F238E27FC236}">
                    <a16:creationId xmlns:a16="http://schemas.microsoft.com/office/drawing/2014/main" id="{AE914E4C-42D0-484F-80ED-F83CFA2DEE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2053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Tha</a:t>
                </a:r>
                <a:r>
                  <a:rPr lang="en-GB" sz="2000" b="1" i="1" dirty="0"/>
                  <a:t> Supreme</a:t>
                </a:r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 </a:t>
                </a:r>
                <a:r>
                  <a:rPr lang="en-GB" sz="2000" b="1" dirty="0"/>
                  <a:t>Nov 2019</a:t>
                </a:r>
              </a:p>
              <a:p>
                <a:pPr algn="ctr"/>
                <a:r>
                  <a:rPr lang="en-GB" sz="2000" b="1" dirty="0"/>
                  <a:t>24 tracks</a:t>
                </a:r>
                <a:endParaRPr lang="it-IT" sz="2000" b="1" dirty="0"/>
              </a:p>
            </p:txBody>
          </p:sp>
          <p:pic>
            <p:nvPicPr>
              <p:cNvPr id="26" name="Immagine 25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BB261DDC-1F3A-4804-B48A-6E9A67820FD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5" b="19703"/>
              <a:stretch/>
            </p:blipFill>
            <p:spPr>
              <a:xfrm>
                <a:off x="2177941" y="2122263"/>
                <a:ext cx="1080000" cy="108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DE0AB5EC-D71F-4FCC-A173-22DE33514F30}"/>
                </a:ext>
              </a:extLst>
            </p:cNvPr>
            <p:cNvGrpSpPr/>
            <p:nvPr/>
          </p:nvGrpSpPr>
          <p:grpSpPr>
            <a:xfrm>
              <a:off x="8772797" y="2205183"/>
              <a:ext cx="2491777" cy="2210632"/>
              <a:chOff x="8772797" y="2202378"/>
              <a:chExt cx="2491777" cy="2210632"/>
            </a:xfrm>
          </p:grpSpPr>
          <p:sp>
            <p:nvSpPr>
              <p:cNvPr id="13" name="Titolo 3">
                <a:extLst>
                  <a:ext uri="{FF2B5EF4-FFF2-40B4-BE49-F238E27FC236}">
                    <a16:creationId xmlns:a16="http://schemas.microsoft.com/office/drawing/2014/main" id="{93D11056-5167-483D-8045-92048AC54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2797" y="3338498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Marracash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Nov 2019</a:t>
                </a:r>
              </a:p>
              <a:p>
                <a:pPr algn="ctr"/>
                <a:r>
                  <a:rPr lang="en-GB" sz="2000" b="1" dirty="0"/>
                  <a:t>19 tracks</a:t>
                </a:r>
                <a:endParaRPr lang="it-IT" sz="2000" b="1" dirty="0"/>
              </a:p>
            </p:txBody>
          </p:sp>
          <p:pic>
            <p:nvPicPr>
              <p:cNvPr id="28" name="Immagine 27" descr="Immagine che contiene erba, esterni&#10;&#10;Descrizione generata automaticamente">
                <a:extLst>
                  <a:ext uri="{FF2B5EF4-FFF2-40B4-BE49-F238E27FC236}">
                    <a16:creationId xmlns:a16="http://schemas.microsoft.com/office/drawing/2014/main" id="{1BE07261-A172-4E3F-A361-D2F5438C3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25" b="8125"/>
              <a:stretch/>
            </p:blipFill>
            <p:spPr>
              <a:xfrm>
                <a:off x="9478685" y="2202378"/>
                <a:ext cx="1080000" cy="1080000"/>
              </a:xfrm>
              <a:prstGeom prst="ellipse">
                <a:avLst/>
              </a:prstGeom>
            </p:spPr>
          </p:pic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7EC425E5-1A16-4748-8F61-767B9D2182DF}"/>
                </a:ext>
              </a:extLst>
            </p:cNvPr>
            <p:cNvGrpSpPr/>
            <p:nvPr/>
          </p:nvGrpSpPr>
          <p:grpSpPr>
            <a:xfrm>
              <a:off x="5121517" y="2202541"/>
              <a:ext cx="2491777" cy="2215917"/>
              <a:chOff x="5121517" y="2202378"/>
              <a:chExt cx="2491777" cy="2215917"/>
            </a:xfrm>
          </p:grpSpPr>
          <p:sp>
            <p:nvSpPr>
              <p:cNvPr id="14" name="Titolo 3">
                <a:extLst>
                  <a:ext uri="{FF2B5EF4-FFF2-40B4-BE49-F238E27FC236}">
                    <a16:creationId xmlns:a16="http://schemas.microsoft.com/office/drawing/2014/main" id="{78ED6B49-6981-40D7-8E2D-E4E4CB5B75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1517" y="33437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Tedua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14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June 2020</a:t>
                </a:r>
              </a:p>
              <a:p>
                <a:pPr algn="ctr"/>
                <a:r>
                  <a:rPr lang="en-GB" sz="2000" b="1" dirty="0"/>
                  <a:t>21 tracks</a:t>
                </a:r>
                <a:endParaRPr lang="it-IT" sz="2000" b="1" dirty="0"/>
              </a:p>
            </p:txBody>
          </p:sp>
          <p:pic>
            <p:nvPicPr>
              <p:cNvPr id="8" name="Immagine 7" descr="Immagine che contiene abbigliamento, persona, vestito&#10;&#10;Descrizione generata automaticamente">
                <a:extLst>
                  <a:ext uri="{FF2B5EF4-FFF2-40B4-BE49-F238E27FC236}">
                    <a16:creationId xmlns:a16="http://schemas.microsoft.com/office/drawing/2014/main" id="{651D039F-A196-4D0D-8D62-2B5A418A4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82" r="7582"/>
              <a:stretch/>
            </p:blipFill>
            <p:spPr>
              <a:xfrm>
                <a:off x="5827405" y="2202378"/>
                <a:ext cx="1080000" cy="1080000"/>
              </a:xfrm>
              <a:prstGeom prst="ellipse">
                <a:avLst/>
              </a:prstGeom>
            </p:spPr>
          </p:pic>
        </p:grpSp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B7B11B1-4843-4ECD-8C7C-D9797E4B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941" y="4805921"/>
              <a:ext cx="1260000" cy="1260000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AD19C8DB-5BC0-42DD-A6D9-35BCBA3E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870" y="4805921"/>
              <a:ext cx="1260000" cy="1260000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5F286470-C1D3-4679-A097-E921CA64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405" y="4805921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845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/>
              <a:t>Check if these artists released an album on the same month (or previous one)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27</a:t>
            </a:fld>
            <a:r>
              <a:rPr lang="it-IT" dirty="0"/>
              <a:t>/33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9A6FE81-1AC3-47AB-ADC7-6981D051C2F5}"/>
              </a:ext>
            </a:extLst>
          </p:cNvPr>
          <p:cNvGrpSpPr/>
          <p:nvPr/>
        </p:nvGrpSpPr>
        <p:grpSpPr>
          <a:xfrm>
            <a:off x="1180885" y="1980000"/>
            <a:ext cx="9830229" cy="4129694"/>
            <a:chOff x="1443830" y="2116653"/>
            <a:chExt cx="9830229" cy="4129694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5E66556-5F1A-476A-B08B-0146A2E242AD}"/>
                </a:ext>
              </a:extLst>
            </p:cNvPr>
            <p:cNvGrpSpPr/>
            <p:nvPr/>
          </p:nvGrpSpPr>
          <p:grpSpPr>
            <a:xfrm>
              <a:off x="1443830" y="2122263"/>
              <a:ext cx="2520000" cy="4124084"/>
              <a:chOff x="1443830" y="2122263"/>
              <a:chExt cx="2520000" cy="4124084"/>
            </a:xfrm>
          </p:grpSpPr>
          <p:sp>
            <p:nvSpPr>
              <p:cNvPr id="11" name="Freccia a destra 10">
                <a:extLst>
                  <a:ext uri="{FF2B5EF4-FFF2-40B4-BE49-F238E27FC236}">
                    <a16:creationId xmlns:a16="http://schemas.microsoft.com/office/drawing/2014/main" id="{111CC4F4-871A-4D99-B10B-709DE3011118}"/>
                  </a:ext>
                </a:extLst>
              </p:cNvPr>
              <p:cNvSpPr/>
              <p:nvPr/>
            </p:nvSpPr>
            <p:spPr>
              <a:xfrm rot="5400000">
                <a:off x="2373303" y="4537732"/>
                <a:ext cx="689277" cy="39184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itolo 3">
                <a:extLst>
                  <a:ext uri="{FF2B5EF4-FFF2-40B4-BE49-F238E27FC236}">
                    <a16:creationId xmlns:a16="http://schemas.microsoft.com/office/drawing/2014/main" id="{AE914E4C-42D0-484F-80ED-F83CFA2DEE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2053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Tha</a:t>
                </a:r>
                <a:r>
                  <a:rPr lang="en-GB" sz="2000" b="1" i="1" dirty="0"/>
                  <a:t> Supreme</a:t>
                </a:r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 </a:t>
                </a:r>
                <a:r>
                  <a:rPr lang="en-GB" sz="2000" b="1" dirty="0"/>
                  <a:t>Nov 2019</a:t>
                </a:r>
              </a:p>
              <a:p>
                <a:pPr algn="ctr"/>
                <a:r>
                  <a:rPr lang="en-GB" sz="2000" b="1" dirty="0"/>
                  <a:t>24 tracks</a:t>
                </a:r>
                <a:endParaRPr lang="it-IT" sz="2000" b="1" dirty="0"/>
              </a:p>
            </p:txBody>
          </p:sp>
          <p:pic>
            <p:nvPicPr>
              <p:cNvPr id="26" name="Immagine 25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BB261DDC-1F3A-4804-B48A-6E9A67820FD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5" b="19703"/>
              <a:stretch/>
            </p:blipFill>
            <p:spPr>
              <a:xfrm>
                <a:off x="2177941" y="2122263"/>
                <a:ext cx="1080000" cy="108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33" name="Gruppo 32">
                <a:extLst>
                  <a:ext uri="{FF2B5EF4-FFF2-40B4-BE49-F238E27FC236}">
                    <a16:creationId xmlns:a16="http://schemas.microsoft.com/office/drawing/2014/main" id="{022CA102-34E5-4BFA-97A9-D68497D55C06}"/>
                  </a:ext>
                </a:extLst>
              </p:cNvPr>
              <p:cNvGrpSpPr/>
              <p:nvPr/>
            </p:nvGrpSpPr>
            <p:grpSpPr>
              <a:xfrm>
                <a:off x="1443830" y="5346346"/>
                <a:ext cx="2520000" cy="900001"/>
                <a:chOff x="980895" y="5155950"/>
                <a:chExt cx="2556001" cy="900001"/>
              </a:xfrm>
            </p:grpSpPr>
            <p:sp>
              <p:nvSpPr>
                <p:cNvPr id="19" name="Titolo 3">
                  <a:extLst>
                    <a:ext uri="{FF2B5EF4-FFF2-40B4-BE49-F238E27FC236}">
                      <a16:creationId xmlns:a16="http://schemas.microsoft.com/office/drawing/2014/main" id="{4F070989-9890-40EE-9B1E-9E1ECDB3612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80896" y="5155951"/>
                  <a:ext cx="1656000" cy="900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4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b="1" i="1" dirty="0"/>
                    <a:t>“23 6451”</a:t>
                  </a:r>
                </a:p>
                <a:p>
                  <a:r>
                    <a:rPr lang="en-GB" sz="1800" b="1" dirty="0"/>
                    <a:t>15</a:t>
                  </a:r>
                  <a:r>
                    <a:rPr lang="en-GB" sz="1800" b="1" baseline="30000" dirty="0"/>
                    <a:t>th</a:t>
                  </a:r>
                  <a:r>
                    <a:rPr lang="en-GB" sz="1800" b="1" dirty="0"/>
                    <a:t> Nov 2019</a:t>
                  </a:r>
                </a:p>
              </p:txBody>
            </p:sp>
            <p:pic>
              <p:nvPicPr>
                <p:cNvPr id="32" name="Immagine 31" descr="Immagine che contiene testo, palcoscenico, automazione&#10;&#10;Descrizione generata automaticamente">
                  <a:extLst>
                    <a:ext uri="{FF2B5EF4-FFF2-40B4-BE49-F238E27FC236}">
                      <a16:creationId xmlns:a16="http://schemas.microsoft.com/office/drawing/2014/main" id="{B7211B8A-3ABF-454B-8FAF-EF8EBEC5C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895" y="5155950"/>
                  <a:ext cx="900000" cy="90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58C444D9-6651-429B-A5FE-AFFEC5E89A57}"/>
                </a:ext>
              </a:extLst>
            </p:cNvPr>
            <p:cNvGrpSpPr/>
            <p:nvPr/>
          </p:nvGrpSpPr>
          <p:grpSpPr>
            <a:xfrm>
              <a:off x="8754059" y="2116653"/>
              <a:ext cx="2520000" cy="4124408"/>
              <a:chOff x="4833188" y="2122263"/>
              <a:chExt cx="2520000" cy="4124408"/>
            </a:xfrm>
          </p:grpSpPr>
          <p:sp>
            <p:nvSpPr>
              <p:cNvPr id="13" name="Titolo 3">
                <a:extLst>
                  <a:ext uri="{FF2B5EF4-FFF2-40B4-BE49-F238E27FC236}">
                    <a16:creationId xmlns:a16="http://schemas.microsoft.com/office/drawing/2014/main" id="{93D11056-5167-483D-8045-92048AC54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0111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Marracash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Nov 2019</a:t>
                </a:r>
              </a:p>
              <a:p>
                <a:pPr algn="ctr"/>
                <a:r>
                  <a:rPr lang="en-GB" sz="2000" b="1" dirty="0"/>
                  <a:t>19 tracks</a:t>
                </a:r>
                <a:endParaRPr lang="it-IT" sz="2000" b="1" dirty="0"/>
              </a:p>
            </p:txBody>
          </p:sp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7BBF55D9-1DDE-4C21-A73A-34FE95A1220B}"/>
                  </a:ext>
                </a:extLst>
              </p:cNvPr>
              <p:cNvSpPr/>
              <p:nvPr/>
            </p:nvSpPr>
            <p:spPr>
              <a:xfrm rot="5400000">
                <a:off x="5751361" y="4537730"/>
                <a:ext cx="689276" cy="39184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8" name="Immagine 27" descr="Immagine che contiene erba, esterni&#10;&#10;Descrizione generata automaticamente">
                <a:extLst>
                  <a:ext uri="{FF2B5EF4-FFF2-40B4-BE49-F238E27FC236}">
                    <a16:creationId xmlns:a16="http://schemas.microsoft.com/office/drawing/2014/main" id="{1BE07261-A172-4E3F-A361-D2F5438C3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25" b="8125"/>
              <a:stretch/>
            </p:blipFill>
            <p:spPr>
              <a:xfrm>
                <a:off x="5555999" y="2122263"/>
                <a:ext cx="1080000" cy="1080000"/>
              </a:xfrm>
              <a:prstGeom prst="ellipse">
                <a:avLst/>
              </a:prstGeom>
            </p:spPr>
          </p:pic>
          <p:grpSp>
            <p:nvGrpSpPr>
              <p:cNvPr id="36" name="Gruppo 35">
                <a:extLst>
                  <a:ext uri="{FF2B5EF4-FFF2-40B4-BE49-F238E27FC236}">
                    <a16:creationId xmlns:a16="http://schemas.microsoft.com/office/drawing/2014/main" id="{AF58FD21-763D-4B27-A0D6-A0ECC124D4F0}"/>
                  </a:ext>
                </a:extLst>
              </p:cNvPr>
              <p:cNvGrpSpPr/>
              <p:nvPr/>
            </p:nvGrpSpPr>
            <p:grpSpPr>
              <a:xfrm>
                <a:off x="4833188" y="5346022"/>
                <a:ext cx="2520000" cy="900649"/>
                <a:chOff x="4626192" y="5245949"/>
                <a:chExt cx="2681502" cy="900649"/>
              </a:xfrm>
            </p:grpSpPr>
            <p:sp>
              <p:nvSpPr>
                <p:cNvPr id="21" name="Titolo 3">
                  <a:extLst>
                    <a:ext uri="{FF2B5EF4-FFF2-40B4-BE49-F238E27FC236}">
                      <a16:creationId xmlns:a16="http://schemas.microsoft.com/office/drawing/2014/main" id="{866212D8-5287-47C6-8EE9-0F6971FC17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07694" y="5245949"/>
                  <a:ext cx="1800000" cy="900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4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b="1" i="1" dirty="0"/>
                    <a:t>“Persona”</a:t>
                  </a:r>
                </a:p>
                <a:p>
                  <a:r>
                    <a:rPr lang="en-GB" sz="1800" b="1" dirty="0"/>
                    <a:t>31th Oct 2019</a:t>
                  </a:r>
                </a:p>
              </p:txBody>
            </p:sp>
            <p:pic>
              <p:nvPicPr>
                <p:cNvPr id="35" name="Immagine 34" descr="Immagine che contiene fissando, sfocatura&#10;&#10;Descrizione generata automaticamente">
                  <a:extLst>
                    <a:ext uri="{FF2B5EF4-FFF2-40B4-BE49-F238E27FC236}">
                      <a16:creationId xmlns:a16="http://schemas.microsoft.com/office/drawing/2014/main" id="{D6E63E89-BC72-4918-A9D7-C995FC98F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7" b="47"/>
                <a:stretch/>
              </p:blipFill>
              <p:spPr>
                <a:xfrm>
                  <a:off x="4626192" y="5246598"/>
                  <a:ext cx="900000" cy="90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06C4B7D5-718D-478D-B89D-BAEF184976EE}"/>
                </a:ext>
              </a:extLst>
            </p:cNvPr>
            <p:cNvGrpSpPr/>
            <p:nvPr/>
          </p:nvGrpSpPr>
          <p:grpSpPr>
            <a:xfrm>
              <a:off x="4827881" y="2116653"/>
              <a:ext cx="3062127" cy="4129369"/>
              <a:chOff x="7910632" y="2116978"/>
              <a:chExt cx="3062127" cy="4129369"/>
            </a:xfrm>
          </p:grpSpPr>
          <p:sp>
            <p:nvSpPr>
              <p:cNvPr id="14" name="Titolo 3">
                <a:extLst>
                  <a:ext uri="{FF2B5EF4-FFF2-40B4-BE49-F238E27FC236}">
                    <a16:creationId xmlns:a16="http://schemas.microsoft.com/office/drawing/2014/main" id="{78ED6B49-6981-40D7-8E2D-E4E4CB5B75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453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Tedua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14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June 2020</a:t>
                </a:r>
              </a:p>
              <a:p>
                <a:pPr algn="ctr"/>
                <a:r>
                  <a:rPr lang="en-GB" sz="2000" b="1" dirty="0"/>
                  <a:t>21 tracks</a:t>
                </a:r>
                <a:endParaRPr lang="it-IT" sz="2000" b="1" dirty="0"/>
              </a:p>
            </p:txBody>
          </p:sp>
          <p:sp>
            <p:nvSpPr>
              <p:cNvPr id="16" name="Freccia a destra 15">
                <a:extLst>
                  <a:ext uri="{FF2B5EF4-FFF2-40B4-BE49-F238E27FC236}">
                    <a16:creationId xmlns:a16="http://schemas.microsoft.com/office/drawing/2014/main" id="{B2991638-D8BB-4BEE-97C9-8A168898C79B}"/>
                  </a:ext>
                </a:extLst>
              </p:cNvPr>
              <p:cNvSpPr/>
              <p:nvPr/>
            </p:nvSpPr>
            <p:spPr>
              <a:xfrm rot="5400000">
                <a:off x="9103703" y="4537732"/>
                <a:ext cx="689277" cy="39184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" name="Gruppo 5">
                <a:extLst>
                  <a:ext uri="{FF2B5EF4-FFF2-40B4-BE49-F238E27FC236}">
                    <a16:creationId xmlns:a16="http://schemas.microsoft.com/office/drawing/2014/main" id="{189EB3BA-368B-49F2-903A-DA4C930B1953}"/>
                  </a:ext>
                </a:extLst>
              </p:cNvPr>
              <p:cNvGrpSpPr/>
              <p:nvPr/>
            </p:nvGrpSpPr>
            <p:grpSpPr>
              <a:xfrm>
                <a:off x="7910632" y="5346022"/>
                <a:ext cx="3062127" cy="900325"/>
                <a:chOff x="7910632" y="5346022"/>
                <a:chExt cx="3062127" cy="900325"/>
              </a:xfrm>
            </p:grpSpPr>
            <p:sp>
              <p:nvSpPr>
                <p:cNvPr id="23" name="Titolo 3">
                  <a:extLst>
                    <a:ext uri="{FF2B5EF4-FFF2-40B4-BE49-F238E27FC236}">
                      <a16:creationId xmlns:a16="http://schemas.microsoft.com/office/drawing/2014/main" id="{C1B9B6DB-4FA2-4ADC-B37F-C66ACB764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10632" y="5346347"/>
                  <a:ext cx="2162127" cy="900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4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b="1" i="1" dirty="0"/>
                    <a:t>“Vita Vera Mixtape”</a:t>
                  </a:r>
                </a:p>
                <a:p>
                  <a:r>
                    <a:rPr lang="en-GB" sz="1800" b="1" dirty="0"/>
                    <a:t>5th June 2020</a:t>
                  </a:r>
                </a:p>
              </p:txBody>
            </p:sp>
            <p:pic>
              <p:nvPicPr>
                <p:cNvPr id="5" name="Immagine 4" descr="Immagine che contiene testo, albero&#10;&#10;Descrizione generata automaticamente">
                  <a:extLst>
                    <a:ext uri="{FF2B5EF4-FFF2-40B4-BE49-F238E27FC236}">
                      <a16:creationId xmlns:a16="http://schemas.microsoft.com/office/drawing/2014/main" id="{B5343058-252E-4627-B5E9-2294EB917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910632" y="5346022"/>
                  <a:ext cx="900000" cy="900000"/>
                </a:xfrm>
                <a:prstGeom prst="rect">
                  <a:avLst/>
                </a:prstGeom>
              </p:spPr>
            </p:pic>
          </p:grpSp>
          <p:pic>
            <p:nvPicPr>
              <p:cNvPr id="8" name="Immagine 7" descr="Immagine che contiene abbigliamento, persona, vestito&#10;&#10;Descrizione generata automaticamente">
                <a:extLst>
                  <a:ext uri="{FF2B5EF4-FFF2-40B4-BE49-F238E27FC236}">
                    <a16:creationId xmlns:a16="http://schemas.microsoft.com/office/drawing/2014/main" id="{651D039F-A196-4D0D-8D62-2B5A418A4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82" r="7582"/>
              <a:stretch/>
            </p:blipFill>
            <p:spPr>
              <a:xfrm>
                <a:off x="8908341" y="2116978"/>
                <a:ext cx="1080000" cy="1080000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744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2529000"/>
            <a:ext cx="7560000" cy="1800000"/>
          </a:xfrm>
        </p:spPr>
        <p:txBody>
          <a:bodyPr>
            <a:noAutofit/>
          </a:bodyPr>
          <a:lstStyle/>
          <a:p>
            <a:pPr algn="ctr"/>
            <a:r>
              <a:rPr lang="it-IT" sz="4400" b="1" dirty="0"/>
              <a:t>Queries Part 3:</a:t>
            </a:r>
            <a:br>
              <a:rPr lang="it-IT" sz="4400" b="1" dirty="0"/>
            </a:br>
            <a:r>
              <a:rPr lang="en-US" dirty="0"/>
              <a:t>Italian Music Abroad</a:t>
            </a:r>
            <a:br>
              <a:rPr lang="en-US" sz="4400" b="1" dirty="0"/>
            </a:br>
            <a:endParaRPr lang="it-IT" sz="3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2313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29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Italian tracks in a Top 100 of a country different from Italy for each year </a:t>
            </a:r>
            <a:endParaRPr lang="it-IT" sz="48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1402E9-6B7A-46D7-BE9C-2E249DF52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2124076"/>
            <a:ext cx="9000000" cy="4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4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4200525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Additional Data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822A188-4351-443E-9A73-0BDAAB88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692" y="2129846"/>
            <a:ext cx="8640000" cy="1080000"/>
          </a:xfrm>
        </p:spPr>
        <p:txBody>
          <a:bodyPr anchor="ctr">
            <a:normAutofit/>
          </a:bodyPr>
          <a:lstStyle/>
          <a:p>
            <a:pPr marL="0" indent="0" algn="l" fontAlgn="base">
              <a:buNone/>
            </a:pPr>
            <a:r>
              <a:rPr lang="en-US" sz="2800" dirty="0"/>
              <a:t>Record Labels which have contracts with artists</a:t>
            </a:r>
            <a:endParaRPr lang="en-US" sz="2800" b="0" i="0" dirty="0">
              <a:effectLst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6A65FB-D949-4ACD-83A1-1D6ED796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</a:t>
            </a:fld>
            <a:r>
              <a:rPr lang="it-IT" dirty="0"/>
              <a:t>/33</a:t>
            </a:r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76CAC60C-D104-4B69-B170-0E7E332D2BBD}"/>
              </a:ext>
            </a:extLst>
          </p:cNvPr>
          <p:cNvSpPr txBox="1">
            <a:spLocks/>
          </p:cNvSpPr>
          <p:nvPr/>
        </p:nvSpPr>
        <p:spPr>
          <a:xfrm>
            <a:off x="2216692" y="3589723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Instruments played by artists</a:t>
            </a:r>
          </a:p>
        </p:txBody>
      </p:sp>
      <p:sp>
        <p:nvSpPr>
          <p:cNvPr id="17" name="Segnaposto contenuto 4">
            <a:extLst>
              <a:ext uri="{FF2B5EF4-FFF2-40B4-BE49-F238E27FC236}">
                <a16:creationId xmlns:a16="http://schemas.microsoft.com/office/drawing/2014/main" id="{E2D180CA-CA1E-4CFA-804D-6D578985A40F}"/>
              </a:ext>
            </a:extLst>
          </p:cNvPr>
          <p:cNvSpPr txBox="1">
            <a:spLocks/>
          </p:cNvSpPr>
          <p:nvPr/>
        </p:nvSpPr>
        <p:spPr>
          <a:xfrm>
            <a:off x="2216692" y="5049600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Gender of the artists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2DAFD18-41C1-4B69-AC9D-68614AA8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129846"/>
            <a:ext cx="1080000" cy="108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267502F-B2C6-4F25-AA05-8ED626A9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3589723"/>
            <a:ext cx="1080000" cy="108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88AE106-E64B-4530-BAA5-4248BA35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0496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71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30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Countries that listen the most to Italian tracks</a:t>
            </a:r>
            <a:endParaRPr lang="it-IT" sz="48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EF8FF1-D55B-46F3-8DB2-18A953C3A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" t="13167" r="31739" b="12789"/>
          <a:stretch/>
        </p:blipFill>
        <p:spPr>
          <a:xfrm>
            <a:off x="914400" y="1980000"/>
            <a:ext cx="8114234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B177243-7E00-4AD8-8CA6-ACA3EB098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34" t="6270" b="9901"/>
          <a:stretch/>
        </p:blipFill>
        <p:spPr>
          <a:xfrm>
            <a:off x="9766505" y="1980000"/>
            <a:ext cx="1807777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9070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31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Countries that listen the most to Italian tracks: Europe Focus </a:t>
            </a:r>
            <a:endParaRPr lang="it-IT" sz="4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E918C7-AD9A-4D56-96F1-280EBEFAD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7" t="6270" r="33445" b="9900"/>
          <a:stretch/>
        </p:blipFill>
        <p:spPr>
          <a:xfrm>
            <a:off x="914346" y="1980000"/>
            <a:ext cx="797929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3C891C1-9DB3-4B78-A40A-37D8AA06B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34" t="6270" b="9901"/>
          <a:stretch/>
        </p:blipFill>
        <p:spPr>
          <a:xfrm>
            <a:off x="9723269" y="1980000"/>
            <a:ext cx="180774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9881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32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8501175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How to determine the most widespread Italian artist?</a:t>
            </a:r>
            <a:endParaRPr lang="it-IT" sz="2800" b="1" dirty="0"/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B5D434E8-D109-4B6E-8F32-FA351652E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8" y="2160000"/>
            <a:ext cx="8486777" cy="4165602"/>
          </a:xfrm>
        </p:spPr>
        <p:txBody>
          <a:bodyPr>
            <a:no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en-US" sz="2400" b="1" i="0" dirty="0">
                <a:effectLst/>
              </a:rPr>
              <a:t> </a:t>
            </a:r>
            <a:r>
              <a:rPr lang="en-US" sz="2400" b="1" dirty="0"/>
              <a:t>1</a:t>
            </a:r>
            <a:r>
              <a:rPr lang="en-US" sz="2400" b="1" baseline="30000" dirty="0"/>
              <a:t>st </a:t>
            </a:r>
            <a:r>
              <a:rPr lang="en-US" sz="2400" b="1" dirty="0"/>
              <a:t>Approach: </a:t>
            </a:r>
          </a:p>
          <a:p>
            <a:pPr marL="0" indent="0" fontAlgn="base">
              <a:buNone/>
            </a:pPr>
            <a:r>
              <a:rPr lang="en-GB" sz="2400" dirty="0"/>
              <a:t>Count, for each artist, how many different countries he has reached excluding Italy. </a:t>
            </a:r>
            <a:endParaRPr lang="it-IT" sz="2400" dirty="0"/>
          </a:p>
          <a:p>
            <a:pPr algn="l" fontAlgn="base">
              <a:buFont typeface="Wingdings" panose="05000000000000000000" pitchFamily="2" charset="2"/>
              <a:buChar char="q"/>
            </a:pPr>
            <a:endParaRPr lang="en-US" sz="2400" b="0" i="0" dirty="0">
              <a:effectLst/>
            </a:endParaRPr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sz="2400" b="1" i="0" dirty="0">
                <a:effectLst/>
              </a:rPr>
              <a:t> 2</a:t>
            </a:r>
            <a:r>
              <a:rPr lang="en-US" sz="2400" b="1" i="0" baseline="30000" dirty="0">
                <a:effectLst/>
              </a:rPr>
              <a:t>nd </a:t>
            </a:r>
            <a:r>
              <a:rPr lang="en-GB" sz="2400" b="1" dirty="0"/>
              <a:t>Approach: </a:t>
            </a:r>
          </a:p>
          <a:p>
            <a:pPr marL="0" indent="0" fontAlgn="base">
              <a:buNone/>
            </a:pPr>
            <a:r>
              <a:rPr lang="en-GB" sz="2400" dirty="0"/>
              <a:t>Count, for each artist, how many of his tracks have entered in a TOP 100 of a country different from Italy</a:t>
            </a:r>
            <a:endParaRPr lang="it-IT" sz="2400" dirty="0"/>
          </a:p>
          <a:p>
            <a:pPr algn="l" fontAlgn="base">
              <a:buFont typeface="Wingdings" panose="05000000000000000000" pitchFamily="2" charset="2"/>
              <a:buChar char="q"/>
            </a:pPr>
            <a:endParaRPr lang="en-US" sz="2400" b="0" i="0" baseline="3000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7084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33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Most widespread Italian artist abroad</a:t>
            </a:r>
            <a:endParaRPr lang="it-IT" sz="2800" b="1" dirty="0"/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B5D434E8-D109-4B6E-8F32-FA351652E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1980000"/>
            <a:ext cx="9893596" cy="576000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600" b="1" dirty="0"/>
              <a:t>1</a:t>
            </a:r>
            <a:r>
              <a:rPr lang="en-US" sz="2600" b="1" baseline="30000" dirty="0"/>
              <a:t>st </a:t>
            </a:r>
            <a:r>
              <a:rPr lang="en-US" sz="2600" b="1" dirty="0"/>
              <a:t>Approach: </a:t>
            </a:r>
          </a:p>
          <a:p>
            <a:pPr marL="0" indent="0" algn="l" fontAlgn="base">
              <a:buNone/>
            </a:pPr>
            <a:endParaRPr lang="en-US" sz="2600" b="0" i="0" dirty="0">
              <a:effectLst/>
            </a:endParaRPr>
          </a:p>
          <a:p>
            <a:pPr algn="l" fontAlgn="base">
              <a:buFont typeface="Wingdings" panose="05000000000000000000" pitchFamily="2" charset="2"/>
              <a:buChar char="q"/>
            </a:pPr>
            <a:endParaRPr lang="en-US" sz="2600" b="0" i="0" baseline="30000" dirty="0">
              <a:effectLst/>
              <a:latin typeface="Inter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683C250-B1D7-4650-AB7F-2141292CFF05}"/>
              </a:ext>
            </a:extLst>
          </p:cNvPr>
          <p:cNvSpPr txBox="1">
            <a:spLocks/>
          </p:cNvSpPr>
          <p:nvPr/>
        </p:nvSpPr>
        <p:spPr>
          <a:xfrm>
            <a:off x="1080000" y="4150290"/>
            <a:ext cx="9893596" cy="5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600" b="1" dirty="0"/>
              <a:t>2</a:t>
            </a:r>
            <a:r>
              <a:rPr lang="en-US" sz="2600" b="1" baseline="30000" dirty="0"/>
              <a:t>nd </a:t>
            </a:r>
            <a:r>
              <a:rPr lang="en-US" sz="2600" b="1" dirty="0"/>
              <a:t>Approach: 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sz="2600" dirty="0"/>
          </a:p>
          <a:p>
            <a:pPr fontAlgn="base">
              <a:buFont typeface="Wingdings" panose="05000000000000000000" pitchFamily="2" charset="2"/>
              <a:buChar char="q"/>
            </a:pPr>
            <a:endParaRPr lang="en-US" sz="2600" baseline="30000" dirty="0">
              <a:latin typeface="Inter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D34ECD8-685D-4B48-B2BC-2FED73AEE9E6}"/>
              </a:ext>
            </a:extLst>
          </p:cNvPr>
          <p:cNvGrpSpPr/>
          <p:nvPr/>
        </p:nvGrpSpPr>
        <p:grpSpPr>
          <a:xfrm>
            <a:off x="1080000" y="2678687"/>
            <a:ext cx="9893596" cy="1080000"/>
            <a:chOff x="914399" y="2756328"/>
            <a:chExt cx="9893596" cy="1080000"/>
          </a:xfrm>
        </p:grpSpPr>
        <p:pic>
          <p:nvPicPr>
            <p:cNvPr id="4" name="Immagine 3" descr="Immagine che contiene persona, uomo, indossando&#10;&#10;Descrizione generata automaticamente">
              <a:extLst>
                <a:ext uri="{FF2B5EF4-FFF2-40B4-BE49-F238E27FC236}">
                  <a16:creationId xmlns:a16="http://schemas.microsoft.com/office/drawing/2014/main" id="{E393CD08-2A30-4F51-A7EB-ED0098CD9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399" y="2756328"/>
              <a:ext cx="1080000" cy="1080000"/>
            </a:xfrm>
            <a:prstGeom prst="ellipse">
              <a:avLst/>
            </a:prstGeom>
          </p:spPr>
        </p:pic>
        <p:sp>
          <p:nvSpPr>
            <p:cNvPr id="10" name="Segnaposto contenuto 4">
              <a:extLst>
                <a:ext uri="{FF2B5EF4-FFF2-40B4-BE49-F238E27FC236}">
                  <a16:creationId xmlns:a16="http://schemas.microsoft.com/office/drawing/2014/main" id="{B7B977C7-CEFD-4E0A-BEB1-7B5A1CE33DD0}"/>
                </a:ext>
              </a:extLst>
            </p:cNvPr>
            <p:cNvSpPr txBox="1">
              <a:spLocks/>
            </p:cNvSpPr>
            <p:nvPr/>
          </p:nvSpPr>
          <p:spPr>
            <a:xfrm>
              <a:off x="2343150" y="2792252"/>
              <a:ext cx="8464845" cy="10440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i="1" dirty="0"/>
                <a:t>Gigi D’Agostino</a:t>
              </a:r>
            </a:p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dirty="0"/>
                <a:t>30 different </a:t>
              </a:r>
              <a:r>
                <a:rPr lang="en-US" sz="2400" dirty="0"/>
                <a:t>countries excluding Italy</a:t>
              </a:r>
              <a:endParaRPr lang="en-US" sz="2400" baseline="30000" dirty="0">
                <a:latin typeface="Inter"/>
              </a:endParaRPr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9AD7C0A2-A4FC-4B1E-8DDA-B4205DA810A7}"/>
              </a:ext>
            </a:extLst>
          </p:cNvPr>
          <p:cNvGrpSpPr/>
          <p:nvPr/>
        </p:nvGrpSpPr>
        <p:grpSpPr>
          <a:xfrm>
            <a:off x="1080000" y="4848977"/>
            <a:ext cx="9893596" cy="1116026"/>
            <a:chOff x="914399" y="4959075"/>
            <a:chExt cx="9893596" cy="1116026"/>
          </a:xfrm>
        </p:grpSpPr>
        <p:pic>
          <p:nvPicPr>
            <p:cNvPr id="7" name="Immagine 6" descr="Immagine che contiene testo, persona, gruppo, persone&#10;&#10;Descrizione generata automaticamente">
              <a:extLst>
                <a:ext uri="{FF2B5EF4-FFF2-40B4-BE49-F238E27FC236}">
                  <a16:creationId xmlns:a16="http://schemas.microsoft.com/office/drawing/2014/main" id="{F8CAD9C1-CB93-416A-A6E4-384E41C15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b="6563"/>
            <a:stretch/>
          </p:blipFill>
          <p:spPr>
            <a:xfrm>
              <a:off x="914399" y="4959075"/>
              <a:ext cx="1080000" cy="1080000"/>
            </a:xfrm>
            <a:prstGeom prst="ellipse">
              <a:avLst/>
            </a:prstGeom>
          </p:spPr>
        </p:pic>
        <p:sp>
          <p:nvSpPr>
            <p:cNvPr id="11" name="Segnaposto contenuto 4">
              <a:extLst>
                <a:ext uri="{FF2B5EF4-FFF2-40B4-BE49-F238E27FC236}">
                  <a16:creationId xmlns:a16="http://schemas.microsoft.com/office/drawing/2014/main" id="{D9584A98-ED98-4B79-B913-E8B73A56EF2B}"/>
                </a:ext>
              </a:extLst>
            </p:cNvPr>
            <p:cNvSpPr txBox="1">
              <a:spLocks/>
            </p:cNvSpPr>
            <p:nvPr/>
          </p:nvSpPr>
          <p:spPr>
            <a:xfrm>
              <a:off x="2343150" y="5031026"/>
              <a:ext cx="8464845" cy="10440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i="1" dirty="0"/>
                <a:t>Sfera Ebbasta</a:t>
              </a:r>
            </a:p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dirty="0"/>
                <a:t>12 tracks </a:t>
              </a:r>
              <a:r>
                <a:rPr lang="en-GB" sz="2400" dirty="0"/>
                <a:t>in a TOP 100 of a country different from Italy</a:t>
              </a:r>
              <a:endParaRPr lang="en-US" sz="2400" dirty="0"/>
            </a:p>
            <a:p>
              <a:pPr fontAlgn="base">
                <a:buFont typeface="Wingdings" panose="05000000000000000000" pitchFamily="2" charset="2"/>
                <a:buChar char="q"/>
              </a:pPr>
              <a:endParaRPr lang="en-US" sz="2400" baseline="30000" dirty="0">
                <a:latin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089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762000"/>
          </a:xfrm>
        </p:spPr>
        <p:txBody>
          <a:bodyPr>
            <a:normAutofit/>
          </a:bodyPr>
          <a:lstStyle/>
          <a:p>
            <a:r>
              <a:rPr lang="it-IT" sz="3600" b="1" dirty="0"/>
              <a:t>References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2F64557-1AC4-44FE-B949-2C1A4D02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90752"/>
            <a:ext cx="10616609" cy="36964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Kaggle Spotify Dataset : </a:t>
            </a:r>
            <a:r>
              <a:rPr lang="it-IT" sz="2100" b="1" dirty="0">
                <a:latin typeface="+mj-lt"/>
                <a:hlinkClick r:id="rId2"/>
              </a:rPr>
              <a:t>https://www.kaggle.com/pepepython/spotify-huge-database-daily-charts-over-3-years?select=Database+to+calculate+popularity.csv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Spotify Web API : </a:t>
            </a:r>
            <a:r>
              <a:rPr lang="it-IT" sz="2100" b="1" dirty="0">
                <a:latin typeface="+mj-lt"/>
                <a:hlinkClick r:id="rId3"/>
              </a:rPr>
              <a:t>https://developer.spotify.com/documentation/web-api/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WikiData : </a:t>
            </a:r>
            <a:r>
              <a:rPr lang="it-IT" sz="2100" b="1" dirty="0">
                <a:latin typeface="+mj-lt"/>
                <a:hlinkClick r:id="rId4"/>
              </a:rPr>
              <a:t>https://www.wikidata.org/wiki/Wikidata:Main_Page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MusicBrainz : </a:t>
            </a:r>
            <a:r>
              <a:rPr lang="it-IT" sz="2100" b="1" dirty="0">
                <a:latin typeface="+mj-lt"/>
                <a:hlinkClick r:id="rId5"/>
              </a:rPr>
              <a:t>https://musicbrainz.org/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sz="2100" b="1" i="0" dirty="0">
                <a:effectLst/>
                <a:latin typeface="+mj-lt"/>
              </a:rPr>
              <a:t> Neo4j Ingestion Analysis: </a:t>
            </a:r>
            <a:r>
              <a:rPr lang="en-GB" sz="2100" b="1" i="0" dirty="0">
                <a:solidFill>
                  <a:srgbClr val="6977AE"/>
                </a:solidFill>
                <a:effectLst/>
                <a:latin typeface="+mj-lt"/>
                <a:hlinkClick r:id="rId6"/>
              </a:rPr>
              <a:t>https://julianwangnwu.github.io/posts/2019/06/import-neo4j/</a:t>
            </a:r>
            <a:endParaRPr lang="en-US" sz="2100" b="1" i="0" dirty="0">
              <a:effectLst/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endParaRPr lang="it-IT" sz="2100" b="1" dirty="0"/>
          </a:p>
          <a:p>
            <a:pPr>
              <a:buFont typeface="Wingdings" panose="05000000000000000000" pitchFamily="2" charset="2"/>
              <a:buChar char="q"/>
            </a:pPr>
            <a:endParaRPr lang="it-IT" sz="21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3214CB7-BA5B-4204-826E-2AB7E3B3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34</a:t>
            </a:fld>
            <a:r>
              <a:rPr lang="it-IT" dirty="0"/>
              <a:t>/33 </a:t>
            </a:r>
          </a:p>
        </p:txBody>
      </p:sp>
    </p:spTree>
    <p:extLst>
      <p:ext uri="{BB962C8B-B14F-4D97-AF65-F5344CB8AC3E}">
        <p14:creationId xmlns:p14="http://schemas.microsoft.com/office/powerpoint/2010/main" val="157245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8FB9DBF7-9D3D-4660-9F0F-06EC0DF6E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727" y="2886076"/>
            <a:ext cx="6960545" cy="1085847"/>
          </a:xfrm>
        </p:spPr>
        <p:txBody>
          <a:bodyPr>
            <a:normAutofit/>
          </a:bodyPr>
          <a:lstStyle/>
          <a:p>
            <a:pPr algn="ctr"/>
            <a:r>
              <a:rPr lang="it-IT" sz="4400" b="1" dirty="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210529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38481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Model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4</a:t>
            </a:fld>
            <a:r>
              <a:rPr lang="it-IT" dirty="0"/>
              <a:t>/33</a:t>
            </a:r>
          </a:p>
        </p:txBody>
      </p:sp>
      <p:pic>
        <p:nvPicPr>
          <p:cNvPr id="10" name="Elemento grafico 9">
            <a:extLst>
              <a:ext uri="{FF2B5EF4-FFF2-40B4-BE49-F238E27FC236}">
                <a16:creationId xmlns:a16="http://schemas.microsoft.com/office/drawing/2014/main" id="{C4EE21BC-8E4B-43B7-BFAC-7791BF71A3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880"/>
          <a:stretch/>
        </p:blipFill>
        <p:spPr>
          <a:xfrm>
            <a:off x="3227642" y="297869"/>
            <a:ext cx="8303367" cy="6262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68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38481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Model : Focus 1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5</a:t>
            </a:fld>
            <a:r>
              <a:rPr lang="it-IT" dirty="0"/>
              <a:t>/33</a:t>
            </a:r>
          </a:p>
        </p:txBody>
      </p:sp>
      <p:sp>
        <p:nvSpPr>
          <p:cNvPr id="22" name="Segnaposto contenuto 4">
            <a:extLst>
              <a:ext uri="{FF2B5EF4-FFF2-40B4-BE49-F238E27FC236}">
                <a16:creationId xmlns:a16="http://schemas.microsoft.com/office/drawing/2014/main" id="{C8FEDDF9-E60B-405D-BBC6-D22859CB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282" y="2038281"/>
            <a:ext cx="3936265" cy="540000"/>
          </a:xfrm>
        </p:spPr>
        <p:txBody>
          <a:bodyPr anchor="ctr">
            <a:normAutofit/>
          </a:bodyPr>
          <a:lstStyle/>
          <a:p>
            <a:pPr marL="0" indent="0" algn="ctr" fontAlgn="base">
              <a:buNone/>
            </a:pPr>
            <a:r>
              <a:rPr lang="en-GB" sz="2400" b="1" i="0" dirty="0">
                <a:effectLst/>
              </a:rPr>
              <a:t>RDF</a:t>
            </a:r>
            <a:endParaRPr lang="en-US" sz="2400" b="1" i="0" dirty="0">
              <a:effectLst/>
            </a:endParaRPr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2D659A84-9EC0-40AE-B765-767782852618}"/>
              </a:ext>
            </a:extLst>
          </p:cNvPr>
          <p:cNvSpPr txBox="1">
            <a:spLocks/>
          </p:cNvSpPr>
          <p:nvPr/>
        </p:nvSpPr>
        <p:spPr>
          <a:xfrm>
            <a:off x="7711749" y="2038281"/>
            <a:ext cx="2522114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GB" sz="2400" b="1" dirty="0"/>
              <a:t>Property Graphs</a:t>
            </a:r>
            <a:endParaRPr lang="en-US" sz="2400" b="1" dirty="0"/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255A29CB-FB07-441B-BFC9-A5DBCBA8E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282" y="2708562"/>
            <a:ext cx="3934426" cy="3600000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7D39B65A-7F10-45B0-8689-EC2E2F031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1749" y="2708562"/>
            <a:ext cx="2522114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2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38481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Model : Focus 2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6</a:t>
            </a:fld>
            <a:r>
              <a:rPr lang="it-IT" dirty="0"/>
              <a:t>/33</a:t>
            </a:r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045FA075-52AE-4677-AC65-ABB013BD73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1473" y="1981640"/>
            <a:ext cx="7169054" cy="45000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FA386BE-1FDF-40D2-B934-A233D241FEFB}"/>
              </a:ext>
            </a:extLst>
          </p:cNvPr>
          <p:cNvSpPr/>
          <p:nvPr/>
        </p:nvSpPr>
        <p:spPr>
          <a:xfrm>
            <a:off x="6377940" y="3993514"/>
            <a:ext cx="68580" cy="238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65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2597943"/>
            <a:ext cx="3162299" cy="166211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b="1" dirty="0"/>
              <a:t>Ingestion Phase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383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51816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Ingestion Phase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8</a:t>
            </a:fld>
            <a:r>
              <a:rPr lang="it-IT" dirty="0"/>
              <a:t>/33</a:t>
            </a:r>
          </a:p>
        </p:txBody>
      </p:sp>
      <p:sp>
        <p:nvSpPr>
          <p:cNvPr id="11" name="Segnaposto contenuto 4">
            <a:extLst>
              <a:ext uri="{FF2B5EF4-FFF2-40B4-BE49-F238E27FC236}">
                <a16:creationId xmlns:a16="http://schemas.microsoft.com/office/drawing/2014/main" id="{7CA44715-9BE4-415B-9907-868E9428B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1" y="2173595"/>
            <a:ext cx="3600000" cy="576000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sz="2400" b="0" i="0" dirty="0">
                <a:effectLst/>
              </a:rPr>
              <a:t>MERGE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DF6BD79-04D2-400E-B1DC-F2D68ED45E93}"/>
              </a:ext>
            </a:extLst>
          </p:cNvPr>
          <p:cNvCxnSpPr>
            <a:cxnSpLocks/>
          </p:cNvCxnSpPr>
          <p:nvPr/>
        </p:nvCxnSpPr>
        <p:spPr>
          <a:xfrm>
            <a:off x="4500000" y="2461595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B31D8657-3CBB-45B3-8439-06E05445C8AF}"/>
              </a:ext>
            </a:extLst>
          </p:cNvPr>
          <p:cNvSpPr txBox="1">
            <a:spLocks/>
          </p:cNvSpPr>
          <p:nvPr/>
        </p:nvSpPr>
        <p:spPr>
          <a:xfrm>
            <a:off x="900000" y="5292611"/>
            <a:ext cx="3600000" cy="79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0"/>
              </a:spcBef>
              <a:buNone/>
            </a:pPr>
            <a:r>
              <a:rPr lang="en-US" sz="2400" dirty="0"/>
              <a:t>LOAD_CSV 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2400" dirty="0"/>
              <a:t>with customized CSV files 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C0FC97E2-903F-493A-95D5-81F5607539E4}"/>
              </a:ext>
            </a:extLst>
          </p:cNvPr>
          <p:cNvSpPr txBox="1">
            <a:spLocks/>
          </p:cNvSpPr>
          <p:nvPr/>
        </p:nvSpPr>
        <p:spPr>
          <a:xfrm>
            <a:off x="900001" y="4108939"/>
            <a:ext cx="3600000" cy="79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spcBef>
                <a:spcPts val="0"/>
              </a:spcBef>
              <a:buNone/>
            </a:pPr>
            <a:r>
              <a:rPr lang="en-US" sz="2400" dirty="0"/>
              <a:t>CREATE + </a:t>
            </a:r>
          </a:p>
          <a:p>
            <a:pPr marL="0" indent="0" algn="l" fontAlgn="base">
              <a:spcBef>
                <a:spcPts val="0"/>
              </a:spcBef>
              <a:buNone/>
            </a:pPr>
            <a:r>
              <a:rPr lang="en-US" sz="2400" dirty="0"/>
              <a:t>UNIQUE CONSTRAINTS</a:t>
            </a:r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B5E8898A-4628-43AA-B506-19973A3E5028}"/>
              </a:ext>
            </a:extLst>
          </p:cNvPr>
          <p:cNvSpPr txBox="1">
            <a:spLocks/>
          </p:cNvSpPr>
          <p:nvPr/>
        </p:nvSpPr>
        <p:spPr>
          <a:xfrm>
            <a:off x="900001" y="3141267"/>
            <a:ext cx="36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sz="2400" dirty="0"/>
              <a:t>CREATE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57518BC-25C4-4CCF-9179-02694D93EA3C}"/>
              </a:ext>
            </a:extLst>
          </p:cNvPr>
          <p:cNvCxnSpPr>
            <a:cxnSpLocks/>
          </p:cNvCxnSpPr>
          <p:nvPr/>
        </p:nvCxnSpPr>
        <p:spPr>
          <a:xfrm>
            <a:off x="4500000" y="3429267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3D9397A-F6E9-405F-A716-BBB221C5E52A}"/>
              </a:ext>
            </a:extLst>
          </p:cNvPr>
          <p:cNvCxnSpPr>
            <a:cxnSpLocks/>
          </p:cNvCxnSpPr>
          <p:nvPr/>
        </p:nvCxnSpPr>
        <p:spPr>
          <a:xfrm>
            <a:off x="4500000" y="4504939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F2E8844-6799-4E25-9CCB-F220803D60CF}"/>
              </a:ext>
            </a:extLst>
          </p:cNvPr>
          <p:cNvCxnSpPr>
            <a:cxnSpLocks/>
          </p:cNvCxnSpPr>
          <p:nvPr/>
        </p:nvCxnSpPr>
        <p:spPr>
          <a:xfrm>
            <a:off x="4500000" y="5688611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contenuto 4">
            <a:extLst>
              <a:ext uri="{FF2B5EF4-FFF2-40B4-BE49-F238E27FC236}">
                <a16:creationId xmlns:a16="http://schemas.microsoft.com/office/drawing/2014/main" id="{305E46DE-1659-43A6-9948-F81A24F1E552}"/>
              </a:ext>
            </a:extLst>
          </p:cNvPr>
          <p:cNvSpPr txBox="1">
            <a:spLocks/>
          </p:cNvSpPr>
          <p:nvPr/>
        </p:nvSpPr>
        <p:spPr>
          <a:xfrm>
            <a:off x="7005976" y="2173595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Check if already exists</a:t>
            </a:r>
          </a:p>
        </p:txBody>
      </p:sp>
      <p:sp>
        <p:nvSpPr>
          <p:cNvPr id="14" name="Segnaposto contenuto 4">
            <a:extLst>
              <a:ext uri="{FF2B5EF4-FFF2-40B4-BE49-F238E27FC236}">
                <a16:creationId xmlns:a16="http://schemas.microsoft.com/office/drawing/2014/main" id="{4D50A5AE-9C90-47C6-B245-AF19568BADE0}"/>
              </a:ext>
            </a:extLst>
          </p:cNvPr>
          <p:cNvSpPr txBox="1">
            <a:spLocks/>
          </p:cNvSpPr>
          <p:nvPr/>
        </p:nvSpPr>
        <p:spPr>
          <a:xfrm>
            <a:off x="7005976" y="3123844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Not uniqueness check</a:t>
            </a:r>
          </a:p>
        </p:txBody>
      </p:sp>
      <p:sp>
        <p:nvSpPr>
          <p:cNvPr id="15" name="Segnaposto contenuto 4">
            <a:extLst>
              <a:ext uri="{FF2B5EF4-FFF2-40B4-BE49-F238E27FC236}">
                <a16:creationId xmlns:a16="http://schemas.microsoft.com/office/drawing/2014/main" id="{3E45BA0F-B992-48FD-8AD2-8D2364B1C3DA}"/>
              </a:ext>
            </a:extLst>
          </p:cNvPr>
          <p:cNvSpPr txBox="1">
            <a:spLocks/>
          </p:cNvSpPr>
          <p:nvPr/>
        </p:nvSpPr>
        <p:spPr>
          <a:xfrm>
            <a:off x="7005976" y="4216939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Indexes created for the IDs</a:t>
            </a:r>
          </a:p>
        </p:txBody>
      </p:sp>
      <p:sp>
        <p:nvSpPr>
          <p:cNvPr id="16" name="Segnaposto contenuto 4">
            <a:extLst>
              <a:ext uri="{FF2B5EF4-FFF2-40B4-BE49-F238E27FC236}">
                <a16:creationId xmlns:a16="http://schemas.microsoft.com/office/drawing/2014/main" id="{8A3F6518-79F2-4A2A-937C-535B579420B8}"/>
              </a:ext>
            </a:extLst>
          </p:cNvPr>
          <p:cNvSpPr txBox="1">
            <a:spLocks/>
          </p:cNvSpPr>
          <p:nvPr/>
        </p:nvSpPr>
        <p:spPr>
          <a:xfrm>
            <a:off x="7005976" y="5400611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Less control, but faster</a:t>
            </a:r>
          </a:p>
        </p:txBody>
      </p:sp>
    </p:spTree>
    <p:extLst>
      <p:ext uri="{BB962C8B-B14F-4D97-AF65-F5344CB8AC3E}">
        <p14:creationId xmlns:p14="http://schemas.microsoft.com/office/powerpoint/2010/main" val="228795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51816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Ingestion Phase Analysis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9</a:t>
            </a:fld>
            <a:r>
              <a:rPr lang="it-IT" dirty="0"/>
              <a:t>/33</a:t>
            </a:r>
          </a:p>
        </p:txBody>
      </p:sp>
      <p:graphicFrame>
        <p:nvGraphicFramePr>
          <p:cNvPr id="10" name="Tabella 12">
            <a:extLst>
              <a:ext uri="{FF2B5EF4-FFF2-40B4-BE49-F238E27FC236}">
                <a16:creationId xmlns:a16="http://schemas.microsoft.com/office/drawing/2014/main" id="{F609E37C-9C30-40BA-90E1-A5FE3E494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6700251"/>
              </p:ext>
            </p:extLst>
          </p:nvPr>
        </p:nvGraphicFramePr>
        <p:xfrm>
          <a:off x="899999" y="2721431"/>
          <a:ext cx="10601010" cy="34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500">
                  <a:extLst>
                    <a:ext uri="{9D8B030D-6E8A-4147-A177-3AD203B41FA5}">
                      <a16:colId xmlns:a16="http://schemas.microsoft.com/office/drawing/2014/main" val="3166993402"/>
                    </a:ext>
                  </a:extLst>
                </a:gridCol>
                <a:gridCol w="1096716">
                  <a:extLst>
                    <a:ext uri="{9D8B030D-6E8A-4147-A177-3AD203B41FA5}">
                      <a16:colId xmlns:a16="http://schemas.microsoft.com/office/drawing/2014/main" val="2461625038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1191886570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3486526979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3837789272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2970660274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2390888762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3378492166"/>
                    </a:ext>
                  </a:extLst>
                </a:gridCol>
              </a:tblGrid>
              <a:tr h="725868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Genres</a:t>
                      </a:r>
                      <a:endParaRPr lang="it-IT" sz="1800" b="1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Artists</a:t>
                      </a:r>
                      <a:endParaRPr lang="it-IT" sz="1800" b="1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Albums</a:t>
                      </a:r>
                      <a:endParaRPr lang="it-IT" sz="1800" b="1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Tracks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Charts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People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40995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MERGE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3m 21s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650m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24H+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9553313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CREATE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3m 01s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516m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24H+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0957678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CREATE + </a:t>
                      </a:r>
                    </a:p>
                    <a:p>
                      <a:r>
                        <a:rPr lang="it-IT" sz="1600" b="0" dirty="0">
                          <a:effectLst/>
                        </a:rPr>
                        <a:t>UNIQUE CONSTRAINTS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2m 39s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2m 41s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2274213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LOAD_CSV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1m5s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4m35s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772147380"/>
                  </a:ext>
                </a:extLst>
              </a:tr>
            </a:tbl>
          </a:graphicData>
        </a:graphic>
      </p:graphicFrame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0241020-0064-446E-8218-384606FB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2122919"/>
            <a:ext cx="10601009" cy="433731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i="0" dirty="0">
                <a:effectLst/>
              </a:rPr>
              <a:t>Tested </a:t>
            </a:r>
            <a:r>
              <a:rPr lang="it-IT" i="0" dirty="0">
                <a:effectLst/>
              </a:rPr>
              <a:t>with </a:t>
            </a:r>
            <a:r>
              <a:rPr lang="it-IT" b="1" i="0" dirty="0">
                <a:effectLst/>
              </a:rPr>
              <a:t>Intel i5 5200U CPU </a:t>
            </a:r>
            <a:r>
              <a:rPr lang="it-IT" i="0" dirty="0">
                <a:effectLst/>
              </a:rPr>
              <a:t>@ 2.20GHz, 2195 Mhz and </a:t>
            </a:r>
            <a:r>
              <a:rPr lang="it-IT" b="1" i="0" dirty="0">
                <a:effectLst/>
              </a:rPr>
              <a:t>8GB of RAM</a:t>
            </a:r>
            <a:endParaRPr lang="en-US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44532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zato 17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1DB954"/>
      </a:accent1>
      <a:accent2>
        <a:srgbClr val="1DB954"/>
      </a:accent2>
      <a:accent3>
        <a:srgbClr val="C59395"/>
      </a:accent3>
      <a:accent4>
        <a:srgbClr val="BA7F9A"/>
      </a:accent4>
      <a:accent5>
        <a:srgbClr val="C38FBC"/>
      </a:accent5>
      <a:accent6>
        <a:srgbClr val="A97FBA"/>
      </a:accent6>
      <a:hlink>
        <a:srgbClr val="6977AE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94794E45-0030-4C37-B841-A860D011B368}" vid="{78F63E27-7402-433E-9B3F-49D97EA184B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1099</TotalTime>
  <Words>809</Words>
  <Application>Microsoft Office PowerPoint</Application>
  <PresentationFormat>Widescreen</PresentationFormat>
  <Paragraphs>202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Grandview Display</vt:lpstr>
      <vt:lpstr>Inter</vt:lpstr>
      <vt:lpstr>Wingdings</vt:lpstr>
      <vt:lpstr>Tema1</vt:lpstr>
      <vt:lpstr>Team Project 2 : Property Graphs</vt:lpstr>
      <vt:lpstr>Data Recap</vt:lpstr>
      <vt:lpstr>Additional Data</vt:lpstr>
      <vt:lpstr>Model</vt:lpstr>
      <vt:lpstr>Model : Focus 1</vt:lpstr>
      <vt:lpstr>Model : Focus 2</vt:lpstr>
      <vt:lpstr>Ingestion Phase</vt:lpstr>
      <vt:lpstr>Ingestion Phase</vt:lpstr>
      <vt:lpstr>Ingestion Phase Analysis</vt:lpstr>
      <vt:lpstr>Ingestion Phase Reference</vt:lpstr>
      <vt:lpstr>Queries</vt:lpstr>
      <vt:lpstr>Queries</vt:lpstr>
      <vt:lpstr>Queries Part 1: Example Queries</vt:lpstr>
      <vt:lpstr>Top 3 record labels according to the ratio:    █("average position " @"reached" )∕█("   number of tracks" @" released" )</vt:lpstr>
      <vt:lpstr>Most common instruments played by members of rock groups</vt:lpstr>
      <vt:lpstr>Queries Part 2: Italian Tracks and Italian Artists </vt:lpstr>
      <vt:lpstr>Technical features of Italian Tracks through the years 2017-2020 </vt:lpstr>
      <vt:lpstr>Average number of Italian tracks present in Top 100 Italy for each year </vt:lpstr>
      <vt:lpstr>Italian tracks released every year from 2017 to 2020 </vt:lpstr>
      <vt:lpstr>Italian artist entered in Top 100 Italy for each year </vt:lpstr>
      <vt:lpstr>Average number of Italian tracks in Top 100 Italy through months of the year</vt:lpstr>
      <vt:lpstr>Albums from Italian artists released through the different months of the year </vt:lpstr>
      <vt:lpstr>Albums from Italian artists released through the different months of the year </vt:lpstr>
      <vt:lpstr>Italian artists with the highest number of tracks in Top 100 Italy for each year</vt:lpstr>
      <vt:lpstr>Distribution of the positions in the TOP 100 Italy reached by these artists</vt:lpstr>
      <vt:lpstr>Top 3 Italian artists with the highest number of tracks in Top 100 Italy at the same time</vt:lpstr>
      <vt:lpstr>Check if these artists released an album on the same month (or previous one)</vt:lpstr>
      <vt:lpstr>Queries Part 3: Italian Music Abroad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References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 1 : RDF</dc:title>
  <dc:creator>Alecci Marco</dc:creator>
  <cp:lastModifiedBy>Alecci Marco</cp:lastModifiedBy>
  <cp:revision>119</cp:revision>
  <cp:lastPrinted>2022-01-11T17:49:01Z</cp:lastPrinted>
  <dcterms:created xsi:type="dcterms:W3CDTF">2021-11-21T15:34:21Z</dcterms:created>
  <dcterms:modified xsi:type="dcterms:W3CDTF">2022-01-11T17:56:11Z</dcterms:modified>
</cp:coreProperties>
</file>